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3" r:id="rId2"/>
    <p:sldId id="266" r:id="rId3"/>
    <p:sldId id="257" r:id="rId4"/>
    <p:sldId id="279" r:id="rId5"/>
    <p:sldId id="294" r:id="rId6"/>
    <p:sldId id="296" r:id="rId7"/>
    <p:sldId id="259" r:id="rId8"/>
    <p:sldId id="258" r:id="rId9"/>
    <p:sldId id="295" r:id="rId10"/>
    <p:sldId id="260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35"/>
  </p:normalViewPr>
  <p:slideViewPr>
    <p:cSldViewPr snapToGrid="0" snapToObjects="1" showGuides="1">
      <p:cViewPr varScale="1">
        <p:scale>
          <a:sx n="93" d="100"/>
          <a:sy n="93" d="100"/>
        </p:scale>
        <p:origin x="9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5B96-0528-4EB3-BD49-1B7E7EBAB967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148F-9A36-414E-A051-93CFF0991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9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11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4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4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95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9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4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2.&#38283;&#35506;&#30003;&#35531;&#26360;&#35531;&#21516;&#26178;&#25552;&#20379;&#38651;&#23376;&#27284;&#33267;ex037@mail.oit.edu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4966893" y="1956240"/>
            <a:ext cx="64171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114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學年第</a:t>
            </a:r>
            <a:r>
              <a:rPr kumimoji="1" lang="en-US" altLang="zh-TW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學期</a:t>
            </a:r>
            <a:endParaRPr kumimoji="1" lang="en-US" altLang="zh-TW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具</a:t>
            </a:r>
            <a:r>
              <a:rPr kumimoji="1" lang="zh-TW" altLang="en-US" sz="54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服務學習</a:t>
            </a:r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內涵課程</a:t>
            </a:r>
            <a:endParaRPr kumimoji="1" lang="en-US" altLang="zh-TW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algn="ctr"/>
            <a:r>
              <a:rPr kumimoji="1" lang="zh-TW" altLang="en-US" sz="54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招募中</a:t>
            </a:r>
            <a:endParaRPr kumimoji="1" lang="zh-CN" altLang="en-US" sz="54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1821015" y="2739954"/>
            <a:ext cx="5414512" cy="5211995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10800000">
            <a:off x="424008" y="2246131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2654620" flipV="1">
            <a:off x="3159509" y="1529680"/>
            <a:ext cx="1228267" cy="1399683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103793" y="619030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4" name="PA_chenying0907 148"/>
          <p:cNvSpPr/>
          <p:nvPr>
            <p:custDataLst>
              <p:tags r:id="rId6"/>
            </p:custDataLst>
          </p:nvPr>
        </p:nvSpPr>
        <p:spPr>
          <a:xfrm>
            <a:off x="8660372" y="5924761"/>
            <a:ext cx="3051543" cy="347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16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課外活動組 組長 曾騰輝</a:t>
            </a:r>
            <a:endParaRPr sz="1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5" name="PA_组合 22"/>
          <p:cNvGrpSpPr/>
          <p:nvPr>
            <p:custDataLst>
              <p:tags r:id="rId7"/>
            </p:custDataLst>
          </p:nvPr>
        </p:nvGrpSpPr>
        <p:grpSpPr>
          <a:xfrm rot="2133593">
            <a:off x="3129505" y="1032228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51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7911862" y="2581215"/>
            <a:ext cx="4280138" cy="3167262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" name="chenying0907 148"/>
          <p:cNvSpPr/>
          <p:nvPr/>
        </p:nvSpPr>
        <p:spPr>
          <a:xfrm>
            <a:off x="1279372" y="4163429"/>
            <a:ext cx="5812544" cy="1369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課外活動組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/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有庠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樓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11301</a:t>
            </a:r>
          </a:p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組長：曾騰輝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分機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1312)</a:t>
            </a:r>
          </a:p>
          <a:p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業務承辦人：陳宏政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分機</a:t>
            </a:r>
            <a:r>
              <a:rPr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1371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082" y="654360"/>
            <a:ext cx="41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如果還有疑問</a:t>
            </a:r>
            <a:r>
              <a:rPr lang="en-US" altLang="zh-TW" sz="2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…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8815976" y="1032703"/>
            <a:ext cx="1567262" cy="1894222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1323576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3136695" y="1706802"/>
            <a:ext cx="7199061" cy="477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3612996" y="1713815"/>
            <a:ext cx="7716643" cy="3698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「服務」與「學習」並重的經驗教育方式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以服務學習概念取代單純的「勞動服務」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藉由課程中的學習互動，引領學生籌畫及構思服務內容，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加深學習印象，落實學習成效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透過服務過程，發現問題並解決問題，增加經驗反思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5.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讓大學生除了課業學習，也能養成關懷社會的情操，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進而反省內化培養學生高尚品德，及優秀人才所需的氣度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</a:t>
            </a: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與包容心，建立全人教育。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29877" y="613758"/>
            <a:ext cx="1922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6600" dirty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8720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8463" y="200660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kumimoji="1" lang="zh-CN" altLang="en-US" sz="72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5240" y="128282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教師評鑑</a:t>
            </a:r>
            <a:r>
              <a:rPr kumimoji="1"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+1</a:t>
            </a: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續聘考核條件之一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0566" y="135525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tx2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Why?</a:t>
            </a:r>
            <a:endParaRPr kumimoji="1" lang="zh-CN" altLang="en-US" sz="4800" dirty="0">
              <a:solidFill>
                <a:schemeClr val="tx2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68" name="组 67"/>
          <p:cNvGrpSpPr/>
          <p:nvPr/>
        </p:nvGrpSpPr>
        <p:grpSpPr>
          <a:xfrm>
            <a:off x="5813768" y="1197131"/>
            <a:ext cx="714896" cy="842464"/>
            <a:chOff x="6528664" y="1618363"/>
            <a:chExt cx="714896" cy="842464"/>
          </a:xfrm>
        </p:grpSpPr>
        <p:sp>
          <p:nvSpPr>
            <p:cNvPr id="27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1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7304305" y="2533240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補助課程費用</a:t>
            </a:r>
            <a:r>
              <a:rPr kumimoji="1" lang="en-US" altLang="zh-TW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</a:t>
            </a:r>
            <a:r>
              <a:rPr kumimoji="1" lang="zh-TW" altLang="en-US" sz="28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萬元</a:t>
            </a:r>
            <a:endParaRPr kumimoji="1" lang="en-US" altLang="zh-TW" sz="28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6422833" y="2317272"/>
            <a:ext cx="714896" cy="842464"/>
            <a:chOff x="6528664" y="1618363"/>
            <a:chExt cx="714896" cy="842464"/>
          </a:xfrm>
        </p:grpSpPr>
        <p:sp>
          <p:nvSpPr>
            <p:cNvPr id="7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2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6780099" y="341918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發展課程亮點特色</a:t>
            </a:r>
            <a:endParaRPr kumimoji="1" lang="en-US" altLang="zh-TW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結合專業應用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5898627" y="3437816"/>
            <a:ext cx="714896" cy="842464"/>
            <a:chOff x="6528664" y="1618363"/>
            <a:chExt cx="714896" cy="842464"/>
          </a:xfrm>
        </p:grpSpPr>
        <p:sp>
          <p:nvSpPr>
            <p:cNvPr id="78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3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389164" y="4643649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回饋社會公益</a:t>
            </a:r>
            <a:endParaRPr kumimoji="1" lang="en-US" altLang="zh-TW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kumimoji="1" lang="zh-TW" altLang="en-US" sz="2800" dirty="0">
                <a:solidFill>
                  <a:schemeClr val="tx2">
                    <a:lumMod val="75000"/>
                  </a:schemeClr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協助學生社會實踐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81" name="组 80"/>
          <p:cNvGrpSpPr/>
          <p:nvPr/>
        </p:nvGrpSpPr>
        <p:grpSpPr>
          <a:xfrm>
            <a:off x="6507692" y="4557957"/>
            <a:ext cx="714896" cy="842464"/>
            <a:chOff x="6528664" y="1618363"/>
            <a:chExt cx="714896" cy="842464"/>
          </a:xfrm>
        </p:grpSpPr>
        <p:sp>
          <p:nvSpPr>
            <p:cNvPr id="8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722231" y="180876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rPr>
                <a:t>4</a:t>
              </a:r>
              <a:endParaRPr kumimoji="1" lang="zh-CN" altLang="en-US" sz="240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33" name="文本框 75">
            <a:extLst>
              <a:ext uri="{FF2B5EF4-FFF2-40B4-BE49-F238E27FC236}">
                <a16:creationId xmlns:a16="http://schemas.microsoft.com/office/drawing/2014/main" id="{55B21B66-9D59-460C-8CC1-43EA71748CB4}"/>
              </a:ext>
            </a:extLst>
          </p:cNvPr>
          <p:cNvSpPr txBox="1"/>
          <p:nvPr/>
        </p:nvSpPr>
        <p:spPr>
          <a:xfrm>
            <a:off x="4424134" y="6441183"/>
            <a:ext cx="1147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*</a:t>
            </a:r>
            <a:r>
              <a:rPr kumimoji="1"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依台評會</a:t>
            </a:r>
            <a:r>
              <a:rPr kumimoji="1"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111</a:t>
            </a:r>
            <a:r>
              <a:rPr kumimoji="1"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年度執行績效書面審查報告內容，擬自</a:t>
            </a:r>
            <a:r>
              <a:rPr kumimoji="1"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113</a:t>
            </a:r>
            <a:r>
              <a:rPr kumimoji="1"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年起，已取消教師獎勵金</a:t>
            </a:r>
            <a:r>
              <a:rPr kumimoji="1"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5</a:t>
            </a:r>
            <a:r>
              <a:rPr kumimoji="1"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千元。</a:t>
            </a:r>
            <a:endParaRPr kumimoji="1" lang="zh-CN" altLang="en-US" sz="1400" dirty="0">
              <a:latin typeface="微軟正黑體" panose="020B0604030504040204" pitchFamily="34" charset="-120"/>
              <a:ea typeface="微軟正黑體" panose="020B0604030504040204" pitchFamily="34" charset="-120"/>
              <a:cs typeface="內海字體-Regular" pitchFamily="2" charset="-120"/>
            </a:endParaRPr>
          </a:p>
        </p:txBody>
      </p:sp>
      <p:pic>
        <p:nvPicPr>
          <p:cNvPr id="3" name="圖形 2" descr="教室">
            <a:extLst>
              <a:ext uri="{FF2B5EF4-FFF2-40B4-BE49-F238E27FC236}">
                <a16:creationId xmlns:a16="http://schemas.microsoft.com/office/drawing/2014/main" id="{46863F7E-4632-4C13-8270-E8006431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68" y="1809972"/>
            <a:ext cx="4216287" cy="4216287"/>
          </a:xfrm>
          <a:prstGeom prst="rect">
            <a:avLst/>
          </a:prstGeom>
        </p:spPr>
      </p:pic>
      <p:pic>
        <p:nvPicPr>
          <p:cNvPr id="8" name="圖形 7" descr="握手">
            <a:extLst>
              <a:ext uri="{FF2B5EF4-FFF2-40B4-BE49-F238E27FC236}">
                <a16:creationId xmlns:a16="http://schemas.microsoft.com/office/drawing/2014/main" id="{177FE5A4-42CE-4037-9F22-C232B5BD1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6727" y="5369339"/>
            <a:ext cx="1313839" cy="13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2" grpId="0"/>
      <p:bldP spid="76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pic>
        <p:nvPicPr>
          <p:cNvPr id="12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82" y="1064595"/>
            <a:ext cx="4605545" cy="428676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71800" y="544774"/>
            <a:ext cx="2885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對學生：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學習人際關係成長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提昇學習動機。應用所學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提升反思、解決問題能力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endParaRPr lang="zh-TW" altLang="en-US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8082" y="2365169"/>
            <a:ext cx="304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對學校：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助於打造良善校園風氣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建立優質學校與機構關係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塑造積極學習環境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8082" y="4022001"/>
            <a:ext cx="347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對社會：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發現社會回題，提供反思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落實服務計畫，增加社會認同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共同建立社區營造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6300000">
            <a:off x="4460365" y="-2686583"/>
            <a:ext cx="2777162" cy="10288390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" fmla="*/ 14798 w 19871"/>
              <a:gd name="connsiteY0" fmla="*/ 0 h 22890"/>
              <a:gd name="connsiteX1" fmla="*/ 0 w 19871"/>
              <a:gd name="connsiteY1" fmla="*/ 3828 h 22890"/>
              <a:gd name="connsiteX2" fmla="*/ 4463 w 19871"/>
              <a:gd name="connsiteY2" fmla="*/ 22890 h 22890"/>
              <a:gd name="connsiteX3" fmla="*/ 19871 w 19871"/>
              <a:gd name="connsiteY3" fmla="*/ 20067 h 22890"/>
              <a:gd name="connsiteX4" fmla="*/ 17450 w 19871"/>
              <a:gd name="connsiteY4" fmla="*/ 10038 h 22890"/>
              <a:gd name="connsiteX5" fmla="*/ 14798 w 19871"/>
              <a:gd name="connsiteY5" fmla="*/ 0 h 22890"/>
              <a:gd name="connsiteX0" fmla="*/ 14798 w 19871"/>
              <a:gd name="connsiteY0" fmla="*/ 0 h 22785"/>
              <a:gd name="connsiteX1" fmla="*/ 0 w 19871"/>
              <a:gd name="connsiteY1" fmla="*/ 3828 h 22785"/>
              <a:gd name="connsiteX2" fmla="*/ 5300 w 19871"/>
              <a:gd name="connsiteY2" fmla="*/ 22785 h 22785"/>
              <a:gd name="connsiteX3" fmla="*/ 19871 w 19871"/>
              <a:gd name="connsiteY3" fmla="*/ 20067 h 22785"/>
              <a:gd name="connsiteX4" fmla="*/ 17450 w 19871"/>
              <a:gd name="connsiteY4" fmla="*/ 10038 h 22785"/>
              <a:gd name="connsiteX5" fmla="*/ 14798 w 19871"/>
              <a:gd name="connsiteY5" fmla="*/ 0 h 22785"/>
              <a:gd name="connsiteX0" fmla="*/ 14798 w 19871"/>
              <a:gd name="connsiteY0" fmla="*/ 0 h 23019"/>
              <a:gd name="connsiteX1" fmla="*/ 0 w 19871"/>
              <a:gd name="connsiteY1" fmla="*/ 3828 h 23019"/>
              <a:gd name="connsiteX2" fmla="*/ 5152 w 19871"/>
              <a:gd name="connsiteY2" fmla="*/ 23019 h 23019"/>
              <a:gd name="connsiteX3" fmla="*/ 19871 w 19871"/>
              <a:gd name="connsiteY3" fmla="*/ 20067 h 23019"/>
              <a:gd name="connsiteX4" fmla="*/ 17450 w 19871"/>
              <a:gd name="connsiteY4" fmla="*/ 10038 h 23019"/>
              <a:gd name="connsiteX5" fmla="*/ 14798 w 19871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450 w 20370"/>
              <a:gd name="connsiteY4" fmla="*/ 10038 h 23019"/>
              <a:gd name="connsiteX5" fmla="*/ 14798 w 2037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754 w 20370"/>
              <a:gd name="connsiteY4" fmla="*/ 9964 h 23019"/>
              <a:gd name="connsiteX5" fmla="*/ 14798 w 20370"/>
              <a:gd name="connsiteY5" fmla="*/ 0 h 23019"/>
              <a:gd name="connsiteX0" fmla="*/ 14907 w 20370"/>
              <a:gd name="connsiteY0" fmla="*/ 0 h 22650"/>
              <a:gd name="connsiteX1" fmla="*/ 0 w 20370"/>
              <a:gd name="connsiteY1" fmla="*/ 3459 h 22650"/>
              <a:gd name="connsiteX2" fmla="*/ 5152 w 20370"/>
              <a:gd name="connsiteY2" fmla="*/ 22650 h 22650"/>
              <a:gd name="connsiteX3" fmla="*/ 20370 w 20370"/>
              <a:gd name="connsiteY3" fmla="*/ 19181 h 22650"/>
              <a:gd name="connsiteX4" fmla="*/ 17754 w 20370"/>
              <a:gd name="connsiteY4" fmla="*/ 9595 h 22650"/>
              <a:gd name="connsiteX5" fmla="*/ 14907 w 20370"/>
              <a:gd name="connsiteY5" fmla="*/ 0 h 22650"/>
              <a:gd name="connsiteX0" fmla="*/ 14407 w 19870"/>
              <a:gd name="connsiteY0" fmla="*/ 0 h 22650"/>
              <a:gd name="connsiteX1" fmla="*/ 0 w 19870"/>
              <a:gd name="connsiteY1" fmla="*/ 4384 h 22650"/>
              <a:gd name="connsiteX2" fmla="*/ 4652 w 19870"/>
              <a:gd name="connsiteY2" fmla="*/ 22650 h 22650"/>
              <a:gd name="connsiteX3" fmla="*/ 19870 w 19870"/>
              <a:gd name="connsiteY3" fmla="*/ 19181 h 22650"/>
              <a:gd name="connsiteX4" fmla="*/ 17254 w 19870"/>
              <a:gd name="connsiteY4" fmla="*/ 9595 h 22650"/>
              <a:gd name="connsiteX5" fmla="*/ 14407 w 19870"/>
              <a:gd name="connsiteY5" fmla="*/ 0 h 22650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663"/>
              <a:gd name="connsiteX1" fmla="*/ 0 w 19870"/>
              <a:gd name="connsiteY1" fmla="*/ 4384 h 23663"/>
              <a:gd name="connsiteX2" fmla="*/ 4512 w 19870"/>
              <a:gd name="connsiteY2" fmla="*/ 23663 h 23663"/>
              <a:gd name="connsiteX3" fmla="*/ 19870 w 19870"/>
              <a:gd name="connsiteY3" fmla="*/ 19181 h 23663"/>
              <a:gd name="connsiteX4" fmla="*/ 17254 w 19870"/>
              <a:gd name="connsiteY4" fmla="*/ 9595 h 23663"/>
              <a:gd name="connsiteX5" fmla="*/ 14407 w 19870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7254 w 19078"/>
              <a:gd name="connsiteY4" fmla="*/ 9595 h 23663"/>
              <a:gd name="connsiteX5" fmla="*/ 14407 w 19078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6878 w 19078"/>
              <a:gd name="connsiteY4" fmla="*/ 9602 h 23663"/>
              <a:gd name="connsiteX5" fmla="*/ 14407 w 19078"/>
              <a:gd name="connsiteY5" fmla="*/ 0 h 23663"/>
              <a:gd name="connsiteX0" fmla="*/ 0 w 19078"/>
              <a:gd name="connsiteY0" fmla="*/ 4384 h 23663"/>
              <a:gd name="connsiteX1" fmla="*/ 4512 w 19078"/>
              <a:gd name="connsiteY1" fmla="*/ 23663 h 23663"/>
              <a:gd name="connsiteX2" fmla="*/ 19078 w 19078"/>
              <a:gd name="connsiteY2" fmla="*/ 19424 h 23663"/>
              <a:gd name="connsiteX3" fmla="*/ 16878 w 19078"/>
              <a:gd name="connsiteY3" fmla="*/ 9602 h 23663"/>
              <a:gd name="connsiteX4" fmla="*/ 14407 w 19078"/>
              <a:gd name="connsiteY4" fmla="*/ 0 h 23663"/>
              <a:gd name="connsiteX5" fmla="*/ 587 w 19078"/>
              <a:gd name="connsiteY5" fmla="*/ 5055 h 23663"/>
              <a:gd name="connsiteX0" fmla="*/ 3925 w 18491"/>
              <a:gd name="connsiteY0" fmla="*/ 23663 h 23663"/>
              <a:gd name="connsiteX1" fmla="*/ 18491 w 18491"/>
              <a:gd name="connsiteY1" fmla="*/ 19424 h 23663"/>
              <a:gd name="connsiteX2" fmla="*/ 16291 w 18491"/>
              <a:gd name="connsiteY2" fmla="*/ 9602 h 23663"/>
              <a:gd name="connsiteX3" fmla="*/ 13820 w 18491"/>
              <a:gd name="connsiteY3" fmla="*/ 0 h 23663"/>
              <a:gd name="connsiteX4" fmla="*/ 0 w 18491"/>
              <a:gd name="connsiteY4" fmla="*/ 5055 h 23663"/>
              <a:gd name="connsiteX0" fmla="*/ 0 w 14566"/>
              <a:gd name="connsiteY0" fmla="*/ 23663 h 23663"/>
              <a:gd name="connsiteX1" fmla="*/ 14566 w 14566"/>
              <a:gd name="connsiteY1" fmla="*/ 19424 h 23663"/>
              <a:gd name="connsiteX2" fmla="*/ 12366 w 14566"/>
              <a:gd name="connsiteY2" fmla="*/ 9602 h 23663"/>
              <a:gd name="connsiteX3" fmla="*/ 9895 w 14566"/>
              <a:gd name="connsiteY3" fmla="*/ 0 h 23663"/>
              <a:gd name="connsiteX0" fmla="*/ 4671 w 4671"/>
              <a:gd name="connsiteY0" fmla="*/ 19424 h 19424"/>
              <a:gd name="connsiteX1" fmla="*/ 2471 w 4671"/>
              <a:gd name="connsiteY1" fmla="*/ 9602 h 19424"/>
              <a:gd name="connsiteX2" fmla="*/ 0 w 4671"/>
              <a:gd name="connsiteY2" fmla="*/ 0 h 19424"/>
              <a:gd name="connsiteX0" fmla="*/ 7486 w 7486"/>
              <a:gd name="connsiteY0" fmla="*/ 7669 h 7669"/>
              <a:gd name="connsiteX1" fmla="*/ 2776 w 7486"/>
              <a:gd name="connsiteY1" fmla="*/ 2612 h 7669"/>
              <a:gd name="connsiteX2" fmla="*/ 0 w 7486"/>
              <a:gd name="connsiteY2" fmla="*/ 0 h 7669"/>
              <a:gd name="connsiteX0" fmla="*/ 8267 w 8267"/>
              <a:gd name="connsiteY0" fmla="*/ 7620 h 7620"/>
              <a:gd name="connsiteX1" fmla="*/ 3708 w 8267"/>
              <a:gd name="connsiteY1" fmla="*/ 3406 h 7620"/>
              <a:gd name="connsiteX2" fmla="*/ 0 w 8267"/>
              <a:gd name="connsiteY2" fmla="*/ 0 h 7620"/>
              <a:gd name="connsiteX0" fmla="*/ 36336 w 36336"/>
              <a:gd name="connsiteY0" fmla="*/ 39449 h 39449"/>
              <a:gd name="connsiteX1" fmla="*/ 30821 w 36336"/>
              <a:gd name="connsiteY1" fmla="*/ 33919 h 39449"/>
              <a:gd name="connsiteX2" fmla="*/ 0 w 36336"/>
              <a:gd name="connsiteY2" fmla="*/ 0 h 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7" name="Group 59"/>
          <p:cNvGrpSpPr/>
          <p:nvPr/>
        </p:nvGrpSpPr>
        <p:grpSpPr>
          <a:xfrm rot="2086424">
            <a:off x="10504611" y="1721474"/>
            <a:ext cx="1418849" cy="1430666"/>
            <a:chOff x="0" y="0"/>
            <a:chExt cx="1378195" cy="1389675"/>
          </a:xfrm>
        </p:grpSpPr>
        <p:grpSp>
          <p:nvGrpSpPr>
            <p:cNvPr id="18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22" name="chenying0907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3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24" name="chenying0907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5" name="chenying0907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6" name="chenying0907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9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20" name="chenying0907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chenying0907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42" name="chenying0907 148"/>
          <p:cNvSpPr/>
          <p:nvPr/>
        </p:nvSpPr>
        <p:spPr>
          <a:xfrm>
            <a:off x="399301" y="2599936"/>
            <a:ext cx="2956847" cy="1982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申請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規劃學期課程、擬定課程大綱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繳交課程申請書，簽核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單位主管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資料繳交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送至有庠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13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樓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11301)</a:t>
            </a:r>
            <a:endParaRPr lang="zh-TW" altLang="en-US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3" name="chenying0907 148"/>
          <p:cNvSpPr/>
          <p:nvPr/>
        </p:nvSpPr>
        <p:spPr>
          <a:xfrm>
            <a:off x="3392583" y="2599936"/>
            <a:ext cx="2703418" cy="1982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審查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召開「服務學習課程發展委員會」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審議 課程內容與經費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公告審議結果，並通知老師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44" name="chenying0907 148"/>
          <p:cNvSpPr/>
          <p:nvPr/>
        </p:nvSpPr>
        <p:spPr>
          <a:xfrm>
            <a:off x="6290151" y="2599936"/>
            <a:ext cx="2839082" cy="1923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開課</a:t>
            </a:r>
            <a:endParaRPr lang="en-US" altLang="zh-TW" sz="36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遴選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TA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，聯繫服務單位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告知學生課程服務內容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參與本學期服務學習會議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5"/>
              </a:buBlip>
            </a:pP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修課通過學生可抵免社會 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   實踐認證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志工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12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小時</a:t>
            </a:r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</p:txBody>
      </p:sp>
      <p:sp>
        <p:nvSpPr>
          <p:cNvPr id="45" name="chenying0907 148"/>
          <p:cNvSpPr/>
          <p:nvPr/>
        </p:nvSpPr>
        <p:spPr>
          <a:xfrm>
            <a:off x="630843" y="496262"/>
            <a:ext cx="3999970" cy="963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48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如何申請</a:t>
            </a:r>
            <a:endParaRPr sz="48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478A67-BB4A-4483-8E0F-CA2119EAE25E}"/>
              </a:ext>
            </a:extLst>
          </p:cNvPr>
          <p:cNvSpPr/>
          <p:nvPr/>
        </p:nvSpPr>
        <p:spPr>
          <a:xfrm>
            <a:off x="310657" y="5095107"/>
            <a:ext cx="7963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若服務對象為</a:t>
            </a: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高中職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，為與招生區隔，限以高中職</a:t>
            </a: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「弱勢學生」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為主要對象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課程大綱：請將預計服務期程納內。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27" name="chenying0907 148">
            <a:extLst>
              <a:ext uri="{FF2B5EF4-FFF2-40B4-BE49-F238E27FC236}">
                <a16:creationId xmlns:a16="http://schemas.microsoft.com/office/drawing/2014/main" id="{B72AAE0C-5A98-4F1A-B1C6-26C7CAEE5E05}"/>
              </a:ext>
            </a:extLst>
          </p:cNvPr>
          <p:cNvSpPr/>
          <p:nvPr/>
        </p:nvSpPr>
        <p:spPr>
          <a:xfrm>
            <a:off x="9080397" y="2670707"/>
            <a:ext cx="2839082" cy="140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結案</a:t>
            </a:r>
            <a:endParaRPr lang="en-US" altLang="zh-TW" sz="3600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參與成果分享會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期限內經費核銷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r>
              <a:rPr lang="en-US" altLang="zh-TW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sz="16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繳交成果報告書</a:t>
            </a:r>
            <a:endParaRPr lang="en-US" altLang="zh-TW" sz="16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pic>
        <p:nvPicPr>
          <p:cNvPr id="4" name="圖形 3" descr="耙梳">
            <a:extLst>
              <a:ext uri="{FF2B5EF4-FFF2-40B4-BE49-F238E27FC236}">
                <a16:creationId xmlns:a16="http://schemas.microsoft.com/office/drawing/2014/main" id="{4E544A01-00F3-4CDF-94CC-69DFEE3C6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87" y="1713735"/>
            <a:ext cx="914400" cy="914400"/>
          </a:xfrm>
          <a:prstGeom prst="rect">
            <a:avLst/>
          </a:prstGeom>
        </p:spPr>
      </p:pic>
      <p:pic>
        <p:nvPicPr>
          <p:cNvPr id="6" name="圖形 5" descr="步行">
            <a:extLst>
              <a:ext uri="{FF2B5EF4-FFF2-40B4-BE49-F238E27FC236}">
                <a16:creationId xmlns:a16="http://schemas.microsoft.com/office/drawing/2014/main" id="{DD01E7BA-B38F-44FB-916C-78B921289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25104" y="1543212"/>
            <a:ext cx="914400" cy="914400"/>
          </a:xfrm>
          <a:prstGeom prst="rect">
            <a:avLst/>
          </a:prstGeom>
        </p:spPr>
      </p:pic>
      <p:pic>
        <p:nvPicPr>
          <p:cNvPr id="8" name="圖形 7" descr="跑步">
            <a:extLst>
              <a:ext uri="{FF2B5EF4-FFF2-40B4-BE49-F238E27FC236}">
                <a16:creationId xmlns:a16="http://schemas.microsoft.com/office/drawing/2014/main" id="{73D627CE-13D2-4BC3-9D95-C96C1E6A6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4139" y="1543212"/>
            <a:ext cx="914400" cy="914400"/>
          </a:xfrm>
          <a:prstGeom prst="rect">
            <a:avLst/>
          </a:prstGeom>
        </p:spPr>
      </p:pic>
      <p:pic>
        <p:nvPicPr>
          <p:cNvPr id="10" name="圖形 9" descr="老師">
            <a:extLst>
              <a:ext uri="{FF2B5EF4-FFF2-40B4-BE49-F238E27FC236}">
                <a16:creationId xmlns:a16="http://schemas.microsoft.com/office/drawing/2014/main" id="{35C916F8-B143-4A63-8236-7D0EB6665A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00170" y="1383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44" grpId="0"/>
      <p:bldP spid="4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8697741" y="552034"/>
            <a:ext cx="1601909" cy="1789632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242249" y="119469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申請前注意事項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3" name="文本框 75">
            <a:extLst>
              <a:ext uri="{FF2B5EF4-FFF2-40B4-BE49-F238E27FC236}">
                <a16:creationId xmlns:a16="http://schemas.microsoft.com/office/drawing/2014/main" id="{DAEB0897-3676-4704-943B-61FA04D0BEC9}"/>
              </a:ext>
            </a:extLst>
          </p:cNvPr>
          <p:cNvSpPr txBox="1"/>
          <p:nvPr/>
        </p:nvSpPr>
        <p:spPr>
          <a:xfrm>
            <a:off x="949649" y="2708818"/>
            <a:ext cx="10292702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依台評會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111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年度執行績效書面審查報告內容，針對</a:t>
            </a:r>
            <a:r>
              <a:rPr kumimoji="1" lang="zh-TW" altLang="en-US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「專業課程與服務內容」需具直接關聯性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為達經費使用效益，</a:t>
            </a:r>
            <a:r>
              <a:rPr kumimoji="1" lang="zh-TW" altLang="en-US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參與服務學生至少</a:t>
            </a:r>
            <a:r>
              <a:rPr kumimoji="1" lang="en-US" altLang="zh-TW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15</a:t>
            </a:r>
            <a:r>
              <a:rPr kumimoji="1" lang="zh-TW" altLang="en-US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人以上，避免整個學期僅提供</a:t>
            </a:r>
            <a:r>
              <a:rPr kumimoji="1" lang="en-US" altLang="zh-TW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</a:t>
            </a:r>
            <a:r>
              <a:rPr kumimoji="1" lang="zh-TW" altLang="en-US" b="1" u="sng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次服務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教育部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113.3.27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函示，教師須實際在場，時間應與其他課程相同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如為必修課程，除經學校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明定完善配套措施、與學生充分溝通及依校內作業程序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審核，得彈性安排課程時間外，則不得早於第一節課或於午休、例假日及寒暑假辦理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>
              <a:lnSpc>
                <a:spcPct val="200000"/>
              </a:lnSpc>
            </a:pP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學生投入「準備」與「服務」之時數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不含原訂課程內</a:t>
            </a:r>
            <a:r>
              <a:rPr kumimoji="1"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，達</a:t>
            </a:r>
            <a:r>
              <a:rPr kumimoji="1" lang="en-US" altLang="zh-TW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12</a:t>
            </a:r>
            <a:r>
              <a:rPr kumimoji="1"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小時以上</a:t>
            </a:r>
            <a:r>
              <a:rPr kumimoji="1"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始得通過抵免。</a:t>
            </a:r>
            <a:endParaRPr kumimoji="1"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pic>
        <p:nvPicPr>
          <p:cNvPr id="9" name="圖形 8" descr="釘選">
            <a:extLst>
              <a:ext uri="{FF2B5EF4-FFF2-40B4-BE49-F238E27FC236}">
                <a16:creationId xmlns:a16="http://schemas.microsoft.com/office/drawing/2014/main" id="{513122D6-6AA3-4E6B-8EC2-900F8D72B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62165">
            <a:off x="2993718" y="709288"/>
            <a:ext cx="1085268" cy="1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413477" y="2534184"/>
            <a:ext cx="1601909" cy="1789632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4188" y="42997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申請期程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aphicFrame>
        <p:nvGraphicFramePr>
          <p:cNvPr id="1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86055"/>
              </p:ext>
            </p:extLst>
          </p:nvPr>
        </p:nvGraphicFramePr>
        <p:xfrm>
          <a:off x="3048491" y="735012"/>
          <a:ext cx="8424863" cy="50946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2492">
                  <a:extLst>
                    <a:ext uri="{9D8B030D-6E8A-4147-A177-3AD203B41FA5}">
                      <a16:colId xmlns:a16="http://schemas.microsoft.com/office/drawing/2014/main" val="4140751868"/>
                    </a:ext>
                  </a:extLst>
                </a:gridCol>
                <a:gridCol w="14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55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本學期申請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下學期執行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09~18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開課申請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教師填寫申請書，並送單位主管簽核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開課申請書請同時提供電子檔至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fz110@mail.aeust.edu.tw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課程助理尚未確認者，可註記「徵聘中」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課程大綱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填寫或修正學期課程大綱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規劃課程及預計服務的時間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確認課程助理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不徵聘助理，也請告知承辦單位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文件確認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申請書內容及課程大綱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服務學習合作單位、預計服務日期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經費預算之編列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服務學習助理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請於開學前確認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1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16~18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單位審查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開課單位審查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將簽核通過之申請資料送至承辦單位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課外活動組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依會議時間安排審查</a:t>
                      </a:r>
                      <a:b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服務學習發展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委員會審查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召開「服務學習發展委員會」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審查全校各單位之申請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審查及公告確認之課程，並通知開課老師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nying0907 148"/>
          <p:cNvSpPr/>
          <p:nvPr/>
        </p:nvSpPr>
        <p:spPr>
          <a:xfrm>
            <a:off x="983253" y="4270545"/>
            <a:ext cx="2118732" cy="1800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籌備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建立服務概念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基礎能力強化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知能訓練培養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29063" y="41782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54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執行流程</a:t>
            </a:r>
            <a:endParaRPr kumimoji="1" lang="zh-CN" altLang="en-US" sz="5400" dirty="0">
              <a:solidFill>
                <a:schemeClr val="tx2">
                  <a:lumMod val="75000"/>
                </a:schemeClr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60795" y="1882967"/>
            <a:ext cx="4007166" cy="3758752"/>
            <a:chOff x="4000599" y="1585172"/>
            <a:chExt cx="4190805" cy="4075192"/>
          </a:xfrm>
        </p:grpSpPr>
        <p:grpSp>
          <p:nvGrpSpPr>
            <p:cNvPr id="5" name="Group 173"/>
            <p:cNvGrpSpPr/>
            <p:nvPr/>
          </p:nvGrpSpPr>
          <p:grpSpPr>
            <a:xfrm>
              <a:off x="4882344" y="2466917"/>
              <a:ext cx="2193102" cy="2252677"/>
              <a:chOff x="0" y="0"/>
              <a:chExt cx="852866" cy="876034"/>
            </a:xfrm>
          </p:grpSpPr>
          <p:sp>
            <p:nvSpPr>
              <p:cNvPr id="6" name="chenying0907 166"/>
              <p:cNvSpPr/>
              <p:nvPr/>
            </p:nvSpPr>
            <p:spPr>
              <a:xfrm>
                <a:off x="-1" y="-1"/>
                <a:ext cx="852868" cy="87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6" h="20405" extrusionOk="0">
                    <a:moveTo>
                      <a:pt x="16720" y="2778"/>
                    </a:moveTo>
                    <a:cubicBezTo>
                      <a:pt x="14914" y="971"/>
                      <a:pt x="11319" y="-451"/>
                      <a:pt x="8803" y="133"/>
                    </a:cubicBezTo>
                    <a:cubicBezTo>
                      <a:pt x="6360" y="701"/>
                      <a:pt x="3697" y="2614"/>
                      <a:pt x="2081" y="4514"/>
                    </a:cubicBezTo>
                    <a:cubicBezTo>
                      <a:pt x="-1504" y="8730"/>
                      <a:pt x="-297" y="16707"/>
                      <a:pt x="4479" y="19439"/>
                    </a:cubicBezTo>
                    <a:cubicBezTo>
                      <a:pt x="7470" y="21149"/>
                      <a:pt x="11582" y="20381"/>
                      <a:pt x="14493" y="18758"/>
                    </a:cubicBezTo>
                    <a:cubicBezTo>
                      <a:pt x="17911" y="16853"/>
                      <a:pt x="20096" y="10904"/>
                      <a:pt x="19224" y="7161"/>
                    </a:cubicBezTo>
                    <a:cubicBezTo>
                      <a:pt x="18838" y="5507"/>
                      <a:pt x="17930" y="3990"/>
                      <a:pt x="16720" y="2778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7" name="chenying0907 167"/>
              <p:cNvSpPr/>
              <p:nvPr/>
            </p:nvSpPr>
            <p:spPr>
              <a:xfrm>
                <a:off x="380999" y="419100"/>
                <a:ext cx="114979" cy="12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17" h="19193" extrusionOk="0">
                    <a:moveTo>
                      <a:pt x="8207" y="1"/>
                    </a:moveTo>
                    <a:cubicBezTo>
                      <a:pt x="5361" y="45"/>
                      <a:pt x="3294" y="1077"/>
                      <a:pt x="1940" y="2668"/>
                    </a:cubicBezTo>
                    <a:cubicBezTo>
                      <a:pt x="-3233" y="8737"/>
                      <a:pt x="2749" y="21478"/>
                      <a:pt x="10382" y="18839"/>
                    </a:cubicBezTo>
                    <a:cubicBezTo>
                      <a:pt x="18367" y="16076"/>
                      <a:pt x="17184" y="-122"/>
                      <a:pt x="8207" y="1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8" name="chenying0907 168"/>
              <p:cNvSpPr/>
              <p:nvPr/>
            </p:nvSpPr>
            <p:spPr>
              <a:xfrm>
                <a:off x="190500" y="330200"/>
                <a:ext cx="187616" cy="116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65" y="9507"/>
                      <a:pt x="13632" y="1477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9" name="chenying0907 169"/>
              <p:cNvSpPr/>
              <p:nvPr/>
            </p:nvSpPr>
            <p:spPr>
              <a:xfrm>
                <a:off x="482600" y="190500"/>
                <a:ext cx="205216" cy="237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953" y="16606"/>
                      <a:pt x="8813" y="12328"/>
                      <a:pt x="13080" y="8168"/>
                    </a:cubicBezTo>
                    <a:cubicBezTo>
                      <a:pt x="15215" y="6084"/>
                      <a:pt x="20684" y="1968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0" name="chenying0907 170"/>
              <p:cNvSpPr/>
              <p:nvPr/>
            </p:nvSpPr>
            <p:spPr>
              <a:xfrm>
                <a:off x="431800" y="25400"/>
                <a:ext cx="7805" cy="12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5" h="18446" extrusionOk="0">
                    <a:moveTo>
                      <a:pt x="0" y="4510"/>
                    </a:moveTo>
                    <a:cubicBezTo>
                      <a:pt x="7256" y="7435"/>
                      <a:pt x="21600" y="-3154"/>
                      <a:pt x="18731" y="18446"/>
                    </a:cubicBezTo>
                    <a:cubicBezTo>
                      <a:pt x="15073" y="12297"/>
                      <a:pt x="11415" y="6148"/>
                      <a:pt x="7772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1" name="chenying0907 171"/>
              <p:cNvSpPr/>
              <p:nvPr/>
            </p:nvSpPr>
            <p:spPr>
              <a:xfrm>
                <a:off x="12700" y="469900"/>
                <a:ext cx="23280" cy="2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28" extrusionOk="0">
                    <a:moveTo>
                      <a:pt x="0" y="13338"/>
                    </a:moveTo>
                    <a:cubicBezTo>
                      <a:pt x="8924" y="18116"/>
                      <a:pt x="12992" y="2160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  <p:sp>
            <p:nvSpPr>
              <p:cNvPr id="12" name="chenying0907 172"/>
              <p:cNvSpPr/>
              <p:nvPr/>
            </p:nvSpPr>
            <p:spPr>
              <a:xfrm>
                <a:off x="431800" y="812800"/>
                <a:ext cx="6350" cy="22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016" y="7100"/>
                      <a:pt x="15293" y="1438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內海字體-Regular" pitchFamily="2" charset="-120"/>
                  <a:ea typeface="內海字體-Regular" pitchFamily="2" charset="-120"/>
                  <a:cs typeface="內海字體-Regular" pitchFamily="2" charset="-120"/>
                </a:endParaRPr>
              </a:p>
            </p:txBody>
          </p:sp>
        </p:grpSp>
        <p:sp>
          <p:nvSpPr>
            <p:cNvPr id="3" name="chenying0907 162"/>
            <p:cNvSpPr/>
            <p:nvPr/>
          </p:nvSpPr>
          <p:spPr>
            <a:xfrm>
              <a:off x="4000599" y="1585172"/>
              <a:ext cx="4190805" cy="40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207" extrusionOk="0">
                  <a:moveTo>
                    <a:pt x="16830" y="9488"/>
                  </a:moveTo>
                  <a:cubicBezTo>
                    <a:pt x="16251" y="9490"/>
                    <a:pt x="15671" y="9523"/>
                    <a:pt x="15092" y="9512"/>
                  </a:cubicBezTo>
                  <a:cubicBezTo>
                    <a:pt x="15226" y="9778"/>
                    <a:pt x="16356" y="11181"/>
                    <a:pt x="16720" y="11634"/>
                  </a:cubicBezTo>
                  <a:cubicBezTo>
                    <a:pt x="17004" y="11989"/>
                    <a:pt x="17286" y="12343"/>
                    <a:pt x="17608" y="12666"/>
                  </a:cubicBezTo>
                  <a:cubicBezTo>
                    <a:pt x="17750" y="12809"/>
                    <a:pt x="17904" y="12936"/>
                    <a:pt x="18048" y="13120"/>
                  </a:cubicBezTo>
                  <a:cubicBezTo>
                    <a:pt x="18348" y="12740"/>
                    <a:pt x="18617" y="12439"/>
                    <a:pt x="18893" y="12164"/>
                  </a:cubicBezTo>
                  <a:cubicBezTo>
                    <a:pt x="19350" y="11709"/>
                    <a:pt x="20623" y="10084"/>
                    <a:pt x="20868" y="9711"/>
                  </a:cubicBezTo>
                  <a:cubicBezTo>
                    <a:pt x="20464" y="9574"/>
                    <a:pt x="19453" y="9515"/>
                    <a:pt x="19453" y="9515"/>
                  </a:cubicBezTo>
                  <a:cubicBezTo>
                    <a:pt x="19303" y="5439"/>
                    <a:pt x="17071" y="1447"/>
                    <a:pt x="12670" y="337"/>
                  </a:cubicBezTo>
                  <a:cubicBezTo>
                    <a:pt x="5812" y="-1393"/>
                    <a:pt x="-732" y="3706"/>
                    <a:pt x="67" y="11641"/>
                  </a:cubicBezTo>
                  <a:cubicBezTo>
                    <a:pt x="594" y="16882"/>
                    <a:pt x="5192" y="20106"/>
                    <a:pt x="9712" y="20207"/>
                  </a:cubicBezTo>
                  <a:lnTo>
                    <a:pt x="9712" y="17488"/>
                  </a:lnTo>
                  <a:cubicBezTo>
                    <a:pt x="6413" y="17413"/>
                    <a:pt x="2962" y="15067"/>
                    <a:pt x="2673" y="11234"/>
                  </a:cubicBezTo>
                  <a:cubicBezTo>
                    <a:pt x="2276" y="5980"/>
                    <a:pt x="6867" y="1717"/>
                    <a:pt x="11875" y="2980"/>
                  </a:cubicBezTo>
                  <a:cubicBezTo>
                    <a:pt x="14979" y="3764"/>
                    <a:pt x="16606" y="6511"/>
                    <a:pt x="16811" y="938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endParaRPr>
            </a:p>
          </p:txBody>
        </p:sp>
      </p:grpSp>
      <p:sp>
        <p:nvSpPr>
          <p:cNvPr id="18" name="chenying0907 148"/>
          <p:cNvSpPr/>
          <p:nvPr/>
        </p:nvSpPr>
        <p:spPr>
          <a:xfrm>
            <a:off x="933213" y="1309386"/>
            <a:ext cx="4351467" cy="2170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2.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建議第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14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周前完成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實際參與服務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實際前往督導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活動記實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  <p:sp>
        <p:nvSpPr>
          <p:cNvPr id="19" name="chenying0907 148"/>
          <p:cNvSpPr/>
          <p:nvPr/>
        </p:nvSpPr>
        <p:spPr>
          <a:xfrm>
            <a:off x="8251533" y="1204889"/>
            <a:ext cx="2711465" cy="2219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3.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反思</a:t>
            </a:r>
            <a:endParaRPr lang="en-US" altLang="zh-TW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反思心得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自我檢討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小組討論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服務建議</a:t>
            </a:r>
          </a:p>
        </p:txBody>
      </p:sp>
      <p:sp>
        <p:nvSpPr>
          <p:cNvPr id="21" name="chenying0907 148"/>
          <p:cNvSpPr/>
          <p:nvPr/>
        </p:nvSpPr>
        <p:spPr>
          <a:xfrm>
            <a:off x="8402584" y="4145313"/>
            <a:ext cx="3518069" cy="2219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4.</a:t>
            </a:r>
            <a:r>
              <a:rPr lang="zh-TW" altLang="en-US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慶賀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第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16</a:t>
            </a:r>
            <a:r>
              <a:rPr lang="zh-TW" altLang="en-US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周</a:t>
            </a:r>
            <a:r>
              <a:rPr lang="en-US" altLang="zh-TW" sz="2000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)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服務成果分享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建立成果文件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檢核、討論</a:t>
            </a:r>
            <a:endParaRPr lang="en-US" altLang="zh-TW" sz="2000" dirty="0"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000" dirty="0"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感恩、傳承</a:t>
            </a:r>
          </a:p>
        </p:txBody>
      </p:sp>
      <p:sp>
        <p:nvSpPr>
          <p:cNvPr id="23" name="矩形 22"/>
          <p:cNvSpPr/>
          <p:nvPr/>
        </p:nvSpPr>
        <p:spPr>
          <a:xfrm>
            <a:off x="5942793" y="4678017"/>
            <a:ext cx="1569660" cy="668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dirty="0">
                <a:solidFill>
                  <a:srgbClr val="FF0000"/>
                </a:solidFill>
                <a:latin typeface="內海字體-Regular" pitchFamily="2" charset="-120"/>
                <a:ea typeface="內海字體-Regular" pitchFamily="2" charset="-120"/>
                <a:cs typeface="內海字體-Regular" pitchFamily="2" charset="-120"/>
              </a:rPr>
              <a:t>一學期</a:t>
            </a:r>
            <a:endParaRPr lang="en-US" altLang="zh-TW" dirty="0">
              <a:solidFill>
                <a:srgbClr val="FF0000"/>
              </a:solidFill>
              <a:latin typeface="內海字體-Regular" pitchFamily="2" charset="-120"/>
              <a:ea typeface="內海字體-Regular" pitchFamily="2" charset="-120"/>
              <a:cs typeface="內海字體-Regular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2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D405520-CB2B-4FB0-BC5B-41255B3EF35B}"/>
              </a:ext>
            </a:extLst>
          </p:cNvPr>
          <p:cNvSpPr/>
          <p:nvPr/>
        </p:nvSpPr>
        <p:spPr>
          <a:xfrm>
            <a:off x="566045" y="379719"/>
            <a:ext cx="887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補助課程費用共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2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萬元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(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教育部經費</a:t>
            </a:r>
            <a:r>
              <a:rPr kumimoji="1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)</a:t>
            </a:r>
            <a:r>
              <a: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內海字體-Regular" pitchFamily="2" charset="-120"/>
              </a:rPr>
              <a:t>，各項經費補助說明如下：</a:t>
            </a:r>
            <a:endParaRPr kumimoji="1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內海字體-Regular" pitchFamily="2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A5A56D-88E0-440D-8493-265D59142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79535"/>
              </p:ext>
            </p:extLst>
          </p:nvPr>
        </p:nvGraphicFramePr>
        <p:xfrm>
          <a:off x="1089465" y="861060"/>
          <a:ext cx="972859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29">
                  <a:extLst>
                    <a:ext uri="{9D8B030D-6E8A-4147-A177-3AD203B41FA5}">
                      <a16:colId xmlns:a16="http://schemas.microsoft.com/office/drawing/2014/main" val="856286445"/>
                    </a:ext>
                  </a:extLst>
                </a:gridCol>
                <a:gridCol w="4994031">
                  <a:extLst>
                    <a:ext uri="{9D8B030D-6E8A-4147-A177-3AD203B41FA5}">
                      <a16:colId xmlns:a16="http://schemas.microsoft.com/office/drawing/2014/main" val="2238274348"/>
                    </a:ext>
                  </a:extLst>
                </a:gridCol>
                <a:gridCol w="3165230">
                  <a:extLst>
                    <a:ext uri="{9D8B030D-6E8A-4147-A177-3AD203B41FA5}">
                      <a16:colId xmlns:a16="http://schemas.microsoft.com/office/drawing/2014/main" val="112457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核銷應備資料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83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大眾交通運輸為主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月票不行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不易到達之地點可租賃交通車。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計程車無法核銷。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搭乘證明、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合格交通車發票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含起迄地點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膳食費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元為 上限 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簽到表、照片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6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b="1" u="sng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課程與服務直接相關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之材料費。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電腦設備物品無法核銷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隨身碟、硬碟、配件、碳粉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單價不得超過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 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用途說明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材料活動照片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單價數量總價都要有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實報實銷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目前旅平險：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 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保險收據、名冊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本項總額上限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工作紀錄、時數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TA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工作心得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6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鐘點費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服務學習內容相關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外聘講者上限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時，總時數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不超過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講者領據、活動照片、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</a:t>
                      </a:r>
                    </a:p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0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雜支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所需文具用品、郵資、紙張、印刷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禮品費限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新合作機構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，上限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元。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合格發票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單價數量總價都要有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7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28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9662C1C-F846-4778-A890-1AF178AAD3C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INzh0lEcWpARkUAAIaqAAAXAAAAdW5pdmVyc2FsL3VuaXZlcnNhbC5wbmftvQk4FGr7P45KsoQjhWzlpEWF7MsgKuckS0hKSFP2sUS2MTMptFimTovdNHVE2RKGLDMay7QwMyVZBiNThjKGhhnMDL9R5/2+hzTvef/X/3td/0XXlZZ55n6e534+931/7me95mBnLSGqICogICDx+28HHAUE1lgJCKyKEhHm/c/Iixks7w/BMEdrS4ESvOII7x+rffbb7hcQKIOLcbzW8P69LuS3E2ECAusbF34L4oILzgoIPN78+4H9zlEetD46IfD4ibWcOVuO4JygOuTBNf0Wg6E6naHxw5tvTK8KuHjA6LT/7ceCvzhyDj5JtxDpyLy3EXi5R2oDaMshkat5BXsSXEKUS9nRLoi+vozuMBq4LTvg/Vzvy5wwPCCA3s3OJLReGKOfBA/F9X38stZ8+vlYZacHqX72c6EBmcwdi4QUCq4S12oQ+OHHqZS4u6BDePlo6uSXOCa8+uj0Ts65i4LCcqeX/oi7KX5grBsdhCXSYfPsSw4jZstLFPdT/UqYjhmAzbNgV0yf33wbQD2jn7isRJL8VcVJwTQcueSq1GOVZcVNSRxYP9vAQrMAGlZ7YN7Ltwy5UOjiuxqoP037q5z2Mo3SCgGvwhIvXZsvLEXXsAsxs4XIW1H2/Y32HvB5mmfXtKPVD3K7fCzkdonL1mzUURWfOlPspbNUbEO0ePg6KxXI5Ju+SXY7Yq7iTkqVSNde6UTulOf8VNActy0YGtZ1Whc/9Y4BHsrwCfJnfNKEzaDfUX6Bw0w9zZllcBoAMz2DJN31uArE1H/ZiNsHS/Gb9wBn00zxoXU2eufZ0ZkZNY81ltS7U7gmHhkc/dotwnyeYT4fc3rifRX6QiQVn5NFd1qPTTc4U39AjpmFmcmqFSlWm0wyN599Ax8b9CGYsQMzcKONKnMhVaf34Gm3b4wVenI/2yodkrSiGG0mMy4azimZe7J7U0BgTHOjrjj3g8rchyzgF9nEXEpUfa4feqla3+kR94jnrFWVfszpgnO7bInCFusb8rDEaEO5/b6rbxxTLnVa1eqUynoHOWi7Vc7sHIKqEHYNZ27ZEAXFH3dpwbgNVA9x8Ep7UarhbWU00lAvjvTFkLadpfDY43PzkgF80dCNJVY3iridWXOcA7B8ozKLVKk5cWEjWbq64vJ10iCZhvKzYCAlIcNTiCrZAlBt9I03LknNNOnMOnYfHd2tP2YAfX8pl1m+caAEgAoDlPFGiia2Vk0kGYGLrpR9gGGYYMIY5SJVFJ8JFhMgUUNB6evPJcveLTY7yhqJAE35Bcp8CHC7Y+yeYdz3MAGFY8rg9gHezwB1AORpNmJuBIGGHgmdn59BzM88ZCRBmiBV3JaINJEkzYlpXJhqrhtD9h4tWocbbVraE6aTa0MzUiIg5DYRGCjMSNg+5VI5sjJdjsSUgaGoM2iuYkyQkqgVUG8WDcFB7SASGWNq+JF3VccMO79c5Pr3Lh2ISYOFgfBQV/H6fbWYdHyFqgYW7xelL3GYgtqYXPE6XE31GkhtwPeDTe9GduCWIUe5npYW6MmB7lTkmgdx/m1lOTKUbdgnIszBeu0H+jQTISzTsGJA51JRNcBfBXk6PjF0bMJHTI4nLL0FND9pPz8ZU6BAsj9+sgUEMqeZDfqUuSva9773N5HQsu+2N3kPgbehtXRTTfBqQvhq+kaoXeN09Z7Pb/EmQUkUNBOHAUQ+JLyJyqY8I2JfGuKmwabHSTOHUoCkCDcOQF1piPCywCnQQOJpPtuPgIsSP0Oage7z8hVzJ4WZMDdRZdlmU3pnZ2OkWErUCmaxEN6vEc022K93zGmRDZ92E65JREqrHhCRJpcpFBYX+Qsejt9Aq00BeZ1dLcmwoamtTgl1uj1BFzlJ8bHx8t3ciU2ZQQ/OvVcmGSF2pIla5RfqUejSJ1GyOaA8HxOCiBiF6RelIOgoJkoC38Afb+dBy9G2KqmhHPLbG92oQMEvaK1wP/N2qanbWuGzGwXtAVPvvgj6cOqU2tE2Q27pYBocBh5r+vWQ6XFK7CBhYyD+csPGk6iB8wqJdmQfVHF/kNfZQifTTRT0w1JB2oX7NMZtVmFf1T5dqD7MJFXEgxLLg4FfnH9y1dZwN9vxbMI5tve1RR6rwOeem5yxxD61yfQSoQAva7ZD3ggibqtlftdD90MqMLjFmZhucKOMecD+Nh4AXG63oK7sLXUHB1KbYh9pTXatFT3I+/YuN8MeM786rvz+M++2Wr6LGIkWM6FQtfe6HMdXJQ0EQFW00e4PyXNm7ifSuwmciYxS8ZxcsKK1G81I0opKf2QE0YgLk69uopBzTaS3oqj+HHn46/BzvqaSpE8UmpGup7xxsRVY8+2IP53JCaAfNIbMWUPyBb842komIBnXbo9c2W3rufbM/BUPqx7/90x95X56tUfjya8fIuDyS9zgH3Hl8cjQfOmiijvpoKlP4c3H3Pw2At1uvIG+d0luflUicih/uzQ70Px1PFJ6uPV44qEdv8RZj24HB9ok1LfR0kQa75o5+Co7o+4g2xnXMw+KKGgYu1XLmSfhat31VQT9xI6QUGW2YMm30V1RO8TbxvKt5RRwRjA40VU+ZowlUd9EMYeMNZFJbCaKCswKSS9pSiX1kFwrQvfIgaaC2KC0xwab2LkwGkgiaHNiC5qa2nPFKmdW4a3LXlx0U6jt8RLy0LNAN9v0pcHspDB+YyKK9TmgsPDMsS7druxENWmo3eVXqMdFtAdrlKQdj5B1dJlvXCCVpB4MVePFkMrQPhiBOMqz4a88Gw6U6+nfVOH+SlHQt0ggJUTLsrHLE0wn6Ou3NE2PrN3V3DXN2unl6+ZV420OwBK7rFcj2kIUreuONfxGl1egdvWTq9z3mrvL9+wNDp5Kpv6eZdq16Yyd1fsuVMJjBtUTjG4J46C8htFUJgdgJVmfWEFJCUOgYZ85gAOEmdgq+knbN5QPE4tDaYs+cZt4SgOQzOYebCD2V+kEBSOM+8x25324TnqIUDeXUKciJs3cBd8L3Yk4EdDrWQvAdsz4l43kn8FxK4EePIDGnD+1VTyl54j5BAS69+itmet4JjRDOtZOMwEOIl1RqWRtyYlJh4pC4pNoUFYfjvOWMx0pdkKHnYEgTMZSqcq4N6kGqaCY/gn6SH4fIeD8+lVpUZx8QndUajOGtAuP2ve0+I9AQhvqjEluO40bwYIoQArPre5vZzFMmRyTqcbrTEApxVCSZhJkwlTYV2w1WgvZCsn+spPuFZOKI5vhgmqUPeGai+MVTILHDgBXISpNNvFeyuVo+AlCTAzni5k+QMWH/dVwKZ0IieYRlHk3IxeJXK2ifuD539WU50Hmc2kVQ2hX4BJmkinoVaBVcUqurnL7B05sAlLhzXvEKjw5bAkxGjglHI/EOnj5aq/COmhOU2OeV3miltAcVJCF3MndIiTj36j0gxnLsKu/hGhYyZ9ehnx1xQt67RjOuggt6V7N1nNqXoZgwhca6yz3ahlS1tCgLi5itZ+8OlxHt1PHilL21fUH8tbwjFckgdeCZYifoLC+l4Wc6Kz6PUSA/nNom/My1K8TOBCnGftBzITsvxwv5P14sFkqUfRywodl2Wwg9qLWhklbCxWIS+NMxjPgj024K/EP2pclfyJX/qia3pkfuOubf/J1uFnhB05r7zLde/19iHcs27MsLVXxNRAZYlvybkJywU2FH5U7/E++bo3oCIF6jy1DvM/xgMUb3dvLsnJbOanES+h1w96H7vocevdbyt8/vXc/jpoLDmINJmmOeUBnPuVoyjoIyl7tvBRle7UzUa/0BE/u8C7DgCfdLbCiJbL3CaOnm3lfg0wdG4GLFlwUrXskNNEjVSqd0XlbTkNcNvHhm7M35enmJku6EyDO6YRx00R+W+NssWa9i6qH2tPSPQvmoWC7MWNirr1xsQKetFwU/1b07q4bEJB0oihvmJZq6bbukw2Xqt0XSsUjFVxfCt9N8Ks7AVyiDe1vrdx9TJWkUSQumytqv9SUdvid3rk6tHahlIiV3pM/JHaLtUfpNCyp7Yzygo5cH1ugjrvK7zKVzd23ZMgc3jY4igxGLJSSSvQ/vW2z68aHE94Xl9TWZLrrntCuJ85xgaVP9jlH7TJdmu7d+zMuT6qJtlBKVbyj4bD+k91HKG0CSxzW1Whep51PPxLq9vA6VzDuHLXUwC1+X2Wz5SrpGK+UhdzjuDuBp0+kt2QJLknhpBi8Thc0OK55Wo995fDh0fhSLMX9IXzXUqqqkFfqopbzKo3uhqdaKQarWhfXpjp0VFDWIS5P9Cw44Q4S6/Rh51Iwb5PYnaAadJxXiuePhF2exp3zUggWXhJ9LVofCPH6bSP7gimqYZWQj3VaCuzDCq6i+3tLFkphHSSKzq56jdXtF9daXNvFdOu/gEOTdUkUtU/I/0fAkT+9ApwV4PzfAhzCBeeBvDSPHsBEk0xtVT0NZECWBEwSx56vVdk9pYR7l6qZqpfa3SnHr71yao/l2bu3OteBWUGPBhi3VfVTT6gaJ9r+XAunkwu8R8urI+n9HWuQe3anAFkXuPxqqJ5L9+boFET9ztmpYQU8osjOLN2OiD3f5o0ycuLTvTidc9sjSGVC+cLwY7hzNtL7fbOTSo35VVQgU2X4h5VsgcL53JhTGdaoNUgs8UgH3tzl5/gyhCUPKge5xVkhgbFn2OUEMzCpjxzDpiJgc0O3xiSVqI8itSQsE5D5LrR9FD4Y3CuTV51Gch5AbaGAxkzKaaDUMOV4USudO+bzrj/X5ABH+zq4GrQmSGZfPxOtQyoF4CH7C7R0nWYY8Laf9/Nfja7kVUY3qOVmUkw38Cor7zCnR/GprE76ej2roCHzRhmO6826CcADF+py4zJSCXzqCo4/QwfsuiEhD+6lZkLOpobtFJFNLIleja9K+bm9haCnm3LBx1Rl9jFrCHpsoylD+3U8LQYoxzFAt34O+r++NvDuRlknt7iPsBMX7S+1S9ydvSPbx4RPz0zfXKtnFjXs3AIksN1qS/Morat5Q18Jx0ajXvPpmn34mVKAxpMN+5h1paTRL12h3pd5fASkfG2OJPpzP8sFyoBH3eMCJK06F2rpvx5UheHjK0kHf0WhD6wpAYgDwjk25pgDoD6cHz8HbJdkmVyD4JXoJ3yupRf85c5tH7zcqtMPO72kF+/lpKbelV7UqpgD6s5Ke3u6LU/0tkkkKw8mh0CxRGnl5i9ma/+ty/dLdVmjlglSrNcK3wwP+1TeysfYFBsMUfNVQp3Kif21kfQBI0W21DY4LIdfiLowuNH6fMHCV1qii9cduFbgxC/KGIcmqckbibvLXP3laD4fd2qRU918M1k50XvV0a2fnflE0Xt2vYO/oaQSvYUWCvKJOt8cSXE8Ml/4/oF3j/gE1G9VB+4UB2yT2nbfjp8zW+hM90m5mg3fOsMnKC7o6Gmz1qSr6uED/1GZTzu0Jh2+FeQT2N5dc1P8XV8cMnht+6sNtJfbEb2A6YHLYIw94AWYNVbvxXaq0hnj8IMkXuVB9RWSy4DDi6g95oTseV2ptkCf0WgNPvErpF+kuR/sPHDSkkAqEQdV+sf5wnu6rRH8egS5/wvYyGfNWH89ePyXyc/7/RZChcgBSMd/HALFxw0UuDm00stXsbb0SykfJhDC1W6b9hl/a6NJG+t9FnYhzlcx7Nt3+NGmKZwuyfCyiKxK9MebhesOUFzXICldG36ur5ZrAdnXeLTlGb8IH1Iy3gTl0Z+WR3yaq2V3inKExwLwx/hZSljCdmah0C4tvggMHVTwuS+0K6SEH1ayNUzLPHlMKZQft0uW6TSU4RUK40dZB059uMZ9fFE02YkPoTqdXd2SwWN42YX8TIIqaj96nEcms/mBh9Kkhz+wxnngFD+GYHg86gyGx80o/KxfbntJqDqvEJUvlX6GlWEfE5SV4+eZGgxDU3R4zNPwOD/+ipfN7SrlocWQnwn+U0idTWJzWwzQZWBmtw95sj7hZN3kWxsDqhJsjO1fhQPlp5Is+0o+KSb8HCcB64AlHwxVYJyJvsuSZtMP6SaRY6O5sLmZP/KlcL0UDSz+inKML6tJxn60z72XQOpnorJI9w9JXx1jX0fgaGh/fqi45/LxfJ91O5Y4cuLAb3JbTq9OkMXECMNZY32kvnpwJN3vkCrn4y37/t6IwHMFWhX3/3CfrbSRe/wh781ZmUhK29CSgSjSdtCJeYZ/0LMpsSXDlDvZblCoBLzge+qwCvI0Z3dLlewfEz6cWgiumikb5x/YHpTled2sfo+Lt10wHHTGE0SqJjM7UqtS/PZ/QlKusq+F+VYRVPKq9+DDYkZBiHatqBhYKDscUezSHgYP82d1C3VEsCd7H07V2e2/ADdm92wVl00UtVqml0Gc8xDriB3iKQKl7grKSJ+iP5LprtoKHzzFpFXAo2VZxNK+fss2V9DMCzV4b+97lwwUaeuO5HvaQUk0Cl0bBal8zQQitNWDguOGTcXdjVOr6RG97ex0M8fQIoYNHdjsq0iaTD8pooh7i/KjmrkXK7Dag+DcJhDNkVOwv7BjklOI3vZ86trcPNz13zjXW4Lz6qGLD3vK7BubRz6/ElFdmLjfNz7y+aWIPDUtrWp8H15bqGHGnxDxKHoUrKDbAs2nv5SHIRJvaaPqI31IkYWUt6FNNOnflNnXBwxSITVPdVJDY9DtlKzE8jLb1Tl7eD4/s8Q7hYvTPwqfedbEbGepFw9RMuHb+biMzFWZ/rh+LFFEIp88wdjoPQa2bxWZP8PRtUgJqUi4C9Lz5SmSRy5LUfcrQGSX66gnYbNeBxlPQmpEGbcp6aWz2ebCtMu3ez63Gvb7TRsDHm7sxbPepPp5VitSe7DvXMpHmP1hk6YEUb5c8qU+K2Z430zek73YetdQIwkrCr2dhQtEnklOuZMmPVs5EIzum6zXoSJ60RsSlU1SIR8oaOuYmBOxgTowBGHETXiULZDvJ9fj8gJP0L7k7DX8KdeHj3dLS3JqweRXeg1P3nrvdmfw7fh0kIqUbrFH/MWywxXFRdmw00dP+fe7eHtjiUCcNAvmL6fAUip0IiHYLlDUaw5VpVrXfY8x5qMZU0bDnnSY5LrNGBMII+tTXpvMy/PhsVT4UVSYZEAjkfn80J6GQJWz4cOQ/fkqju/6qeXuxuYQ+zYnzVvBCAvYqOE+L99kUNqMPZlQ8Xu6cIW0d0ukIiwWFwE651v7EaoQdUikd28tfPbAcE+/sOqldxCVgQqlOKpJO5+QxWjeTiIx0Cxc9vEtl/AzYN+W9I1/HpKSEyRPvv3ape4CQtknItDBPqsTpaXszPWgs36fQz3bYThovuC51Sk0J1paqhoqy/MrdPho6rHiMvLM446Nj1HATJX5ukTtkjV/0gC2+SrqsiyZKf9glSeasX25TXM+u38e0ybhtqNHeTGmgl90TN7YY6jCC3xz/Dz1LE6dWcALxif5+fxDYqBsuGiBxTy/kLaQaTjzQkwxv+D4IEEfb73G+R6MX+yfK7sGWIjFLvxYxBvLzdQHQruIGH5ce76rSZlHWg4V8ouNvsgUBi/sDXvyCf33YIFn4Lwo+4DvvFcFsWWGxw8m+VE6orl+mTVvVN7wC41aJ30psTwiNXucT+QfVsnqesALsr58J0z2VISa8RrO1VBdgdMKnFbg9P9bOA18SvNU3lP1bfiUNKRKpXkt252imtQSVV6+RFlpWuO9YQQaep5Lj0y2Gz3MG8vbok0BVnWHznomLcj/azXr96WrWRKxIzaePfVfX2k8+GiAt+Kp0mrNoN4Wj83v60oWlhQLB4qee2+en/FaZtm2GvFP1v3o1OTLbH3KMou673glliO4i9aEg5h5LaNJuOeUH2tgtfPMTG6X+LI7DU/L8Bp3L1holpsdGkL2rltmaVHhH616ot+lQyYMoxR/XNOGKkgtu563aMkXg9BZP0ZK3vRjJQ6N/6D5Nd1pCuWaymvhqxbnJeOfNGHRLFowDMz6+lqTHMuOAa7xANMqOwNkLsx2wridbvMl888IkCCWNWzSutZaBRLO6mehI1njjZKSbCVqJ5qSTentNKxsu1CHXsfrRO7AD15IT+pDbmnsGjS7jz6WCx57dgz+bVOo12WCk2VfZB1FqbYgLoRhjG0bpfwq3jFu+mwZCBd6cv3N1lQ0f5F1lbnacpjoJNS4J/nasfvd99qmZwUfazk3Mpq8f7RGEUZsX4lQ6DruJsx08y1lsmTswKpLxG6SYOzXWwjTRxGWxNktvuBkntHnbtf70VX17hWuuFBoUdfR4OjK4uV7opasOk3/U/swziZVnvZSCvA7CxX/+WPFgqHeGNEFkzCelYPPbfm96lnR/LXtuTtmOFLYEjGvhIX6dH+sbzJJiLazHzblELURkQvNehIyCaLQVq2Gf7mEu35BJtE/Kpf4o49XxY4ej0vzhM4MAOum7OHm21q5HKq551cjR+3AIugRnrETbmX86DxnD8YxN8gahj/imJBn7DSsWHWew7q/XnhUdwe5zfPXwu2E1ODs7am4t8CXi+rLJjf0iDA2k6dbxrp9EPUzqRh7jEfMSF4Wwnyew7CGKVdVQUbZOsz2MR+oSrtSFYhEGJo3m2QAWZDRudSO0YRNHlFOueXMy7d4MGLRBr9OeHKaPWOtbsQMU6V3o79tjlRHA3t1A7P737ccmU8mUdDMvvdQfcDdmblBcn6RAEBXvd+pI2yOQ5ixedf1yqEcltv6o1ZuSFgBp/qtJAEV4PHna8nj3C4gvB5dKCJPYS6sQAV38ZQUyo4153H1aZwKjON9hBM9XAhqDwqeT5U6P3vBtxcNNIyA4fyZPQGl9SOhqaqhtr91YT/65EYPSZCqEPaszTDYRPMmcrivdGylAEMHMdP65ooJL71VZPuz5J/zLINZaSDBbTTnNB6j9nyWoRfHXHuCh2QbhMsuDOSLZZq8zkpNJGVAi5dYipEixazdpqN4SRSFZLYwA1hOX5gEnSt3zYnO0tJN1XBJw1u9ncHkU9/OKVOfML88o+aCG4Hc1Mg64DELQ/cTJhJmVC/fIgGQJ4I76hMp7d8SKabhlq7A9q2qhDQhaD6gKZ9RjUsdTMYIgvdXMQ8SKFRlYuqVRmlvkZ27zFyL/kT/40uvGMJ30gpKF1B+YBnzclqFEVF3G56ZbLfHeJVPR67OkPZt6XzkNRy+HXRn2DS+zlZOAafrXhbje274kZ7hhd5JxxmRG53Cl9u1dC+1oRDRcj2WBBFLalqztaG8J+Pi0+JfUszzSRV3kKEqV1JrU65ZhBurW6K6gqDR0CEOpf6YpvT7Z3CGcMkCqGWWAbWdxHTPY+LGKHxVgIYJiX0x93wG51kjMeIIjWsumYBk95tMvqsZ3WxQ7zz3xlql/gIv+/VC2RDzeS0+NoyWzQA1D203m7hmoIhzlFMQ/MKpt3J7IZ/WV3Wjslg1pazqhLSxxBFg85MnX+u8Pj37orHgra4t463eEUuLidkYSV8StOZp+atXRNSZSqWwIYCVffFrZGjoI559zs907PeNv7xnMllKF4ubTlX9tvOSEkYWbbVCUh3lauh1DwsPqskBcODEFqMmoxyTovJ5RmLxN3NOX67n3BJt8ZQw8Meb1kF7PwQ/9+XUQypDKliviF2wU7tgWTYf8714FZY91UEPOk7bxCNxLol4zUJ4R3776XDa2kO2rM37nzZ8rYv7ZPS9Y3HLdUyrIuEaQ3LbdRrF6noP+1oLubBIPAUYQL/QszeDvCkx9+Tl1moVzsDaWp5x17u7JKJCytak0p7OTEcXbQB5si1fbMyGTjeq2LmrYyZzkWVPw9EEEX9KIeS001C9JRWo9puZj6sPmSpx8puL1PrRRZ4VQo9sR9tXJdlfRGCsfd0uGHGl7unvdcnAY/ATgodpZj2P39tALjrWkqNd0yXWUlVu69b/ajb2IAFBg+xX250SUtFnf8pDxZP2dXaEq+muDtstnsLw92xnBxQeV/Ntzf0SG7v6pdBrhvBdatE33K9eBvdHeOA44SYYwxrrc1+dPuETnzzB8BvvxrZt/MNuHjDfNG2YmKdVsSaj3TytXyw8JohmyCoWB6DoRyBDwOBay/PKiYdOd7l42jUSRX7NLzwErB0BvjGL2imTqGxMZ44wcGN01JYQEzwBMha2DaFDFZe27q5aaMvHZQhnYNemtOf2l9s2RrQQqJ4M2Qzp38bELIG1OGXwqDemXUoTqozYrWxOZimRKlQvzD63A41ORg1CqebmFeTpaFIkyqx9omwrQ1/jVxL7Mso+FA6plHS4bmwLM5M8TDEcPD87kz7y+E0XznRHysSeI30sn80quDcuf6LCUi9WHJdSwM08l4Q++RjmfbvhazZ1ywJwopcBjr4XApSmQdRRrLN9EpNCQjNy6Ltnso18rhq+Qn8bas1ldjrgog/1PhSq4hmrglVrLk5R47L1OpGqcOVv1p/2ow0EyUx2MytEj5ifLfBxqE6ANF85ANp5QPHTqW817F1mGWEjVf5ClijnuQrneXG/SbgYkooMi8WZ9B/9Gq1z2De6hCG14Kurl5nCzrpBQOUfUzW76vs6bghE4N5CcM6+pOKfXWqSZn4zH79ltFBhSCgguQy402PSLCbnzbZAbbU+O85o3o6lGW7sEbXSqyu0MsHujg+rRm+ygWfgkv/Wu9ebq0EvfNjtu8a7CdCIY1LV6qaKoVkE2Bzj6R2NV53xyOOTp/3q0oLr/EuGFk/uc3VCTt72eQfSGB9M0hS1Ol4inhLC4pERqUSPo2h18fr7a21WoWESrrSO3MW0vC6OlBiLMq8XwnBJmD1S7vJXzWaHH2CJ/7G6mNs+H3nVteoQRKyOJyLLjN/lfWXRL2xlK+zhEfXM+tPLLD8Lx6KO87K0UiFNDOfr3v6eD7yA5jZVs42nSpfnLx+OtXgSxK/hXgEX8f9j4smbKIZqvGTSQzZqquN4pCdncFP7s7s8Ppx5yClvp/H6+f3Apbt/NXTLFtJPbY1xz/kpz5FTNjzubPtgApFSNl/+YWJq+u+pmIXsKmCLAZ6XB93zWfO09PiyGwx5yIsRVmfm8dJV77/ljxm+S4ppP9jswytELOeXiQJWybAdeYoo57dek/4mpZxXaPgEv0w0N+4a5BEvXT3BJ38ccA1n8PgNDc2lBdM9Yiea+zDzbAzbZZWwsI4UgRaVigvjdh3nk6SWCXw0n6OYR5Bn8JERpejZz+mv+7LviAbWCU30plKjTDsTkJnOL9Xv2A6mGLx+vWSNs5X39V9dLs8u9BcjZEOYClQp2+f8ZJfrj70R9Bqe3p+m4xyXt5DrF/whsSsLuzmYucQJnH55USt8p/r5WtFkz+U3+n7b44uTrMlGiu4+ZiH3+APo/oc9betr+sT3LV7QRPNqdDzyMWKhZcuP+sKO0lSVcCMrWdfHvAyskXSgUafRZE68FNcFXDRXY8NLwWy0b5KO3YtYw4uKdFouhNnd9+2Mzhx3xB4Ww8rThIx8XLVp2SwwENuwDUsshdACapmQ88ZhiXGh4tKKM45xR3eNk+e55FpJyLDVgrcPpLNU5idUEOGPecgJlpEI9osg0rxvLHJDcRMS2RriKcSJ0vnZ0mChTJGArbevmQPXkLjT14k7UrfNTeYJqTmr5gIn6kQ7CaaM1s2X5kKUC60oqPzcGP+J8IRlE90srZASLV0ekwM+9JTuOmAoo6GryZ26Uxr7ST15Kk/ogfM9AGJ9Qk77k/ARo+08g9Z/M946nmre+EWbKaez+BBFWAJyYi6hbF/4nKw5Ap3mFa8r/bmJxQGsB15wq90zly1sHOqWHEyqIvWwt+NZm+ZT2dAPvJSCTHW00D3sO2TaUvRthV1mXAX85YoW9NVnh5/BYEEPd5DS2CbEFWymiI0a0S/OJxn+5CmkeVvDhFJVVRkN1RVcdDVJa4clXsRabfoaDEcgPX7mKq3gqa3O7BgrhXS1pmtnlPdYrhmc+SU1DW0n/1ff7nqv7QsSXsxO5cgNz7DELvokwIqK9I2/zWCNJ0/Q3s66ThlhWs0utaIydYQI05FgSaLIKTUR0AefXtjog2K7FNJDjWOk68/yVF/SdjlUCuXHZ4eO5ifL/AwpRo3ErsjaQMCl164Z3S5Qu+N+qDtIRkdmu80wlW6gQLLnET6MyuzHUeaH39uP5ZdhnMz9av3lhqpR7nG8/8LtvRV8az27/+mZkwCvgsSqa4k+iZEceQ94GW6R47grnq0mnnIvlJyPqrLpIvlXRhix0aw1KaSebV+lhytej7k1KBT2PdzikGy+YbqJKd1ih1lfnz+Couj5wGxlX8RefBu+9TTZSHTZveb6XgOKXr7gUuIMWq03EBELwPwJuNS28f6YmCZprWqzGQl8Gd/YJteO3pqc0lBOi5y7RgpNbrf5XLpzdVjRLuIuossV/S80qjS0ZbWFIZwuFxm45tF383TLVAqvlT+72GXErqKKWJHWbq60B8PHnxaPBtJn5Olre3i24fdwv19yypOKYu8kcx48vKi6ciCcOfdi3sZ4lIDupft+Dj1MA4krg65UlUMy7OygTRTS9rdJFOd7lmuwZ03TTg5HjxKAcQXLTs6clhHGSycesmgXejPyqmLkcGv0VR0JJUr6GTYKFP+H9I2WyNjmrhF2AsqGqlYQSDpg8Q6LnwaLeQEDFXGxeb6jYXPlXeTJdKBKfmxMZMKNVu3AQqEPFfXUII78XYrRL7dE2y9OOqju+g/GFo8kXUdmF4u+K7YoupQrfL9dtrP9wcafgOuiVkXQjU8vnO9ZrzmpGrNDJIW9QI6yfKNsyi8HGVxePD2dHGwh16MW9FRStnpMVOQn42whF9O35e6D43HKsn+J8o7CIT5MyYGT5Zd49Qrr22dVdoX0yUr9tHWTNVa7rUuFAAtbQn5uhv+XRP1MgcD9r5I00dVsfCS6XS2gTJJHK+7LXl0Ie3DInvrU1mCYam3cRKbsj+dQsAuRc+FUNISRRe5tfqxN9ueFdeFBI2XCBa+CDqTLlaXBVqsu7n5Sh+Jd0QILpOjZ7d5F4h2mV4Jzu7cnTHhXyy+ZkBT9tGf9QR5p8eWRls6fkZbr3prrbXiFHP5NWmJTTrjCL+Pi/l54LD/OMjrJ6qig7I6TcaMBt382r7+hzeOv1v17Nr6csKRYwteNV+4L7XKo4MeBDpZvusIjSg4F/ObQkXXNyIKLohuK+W26ejPa7MXjQBse81lIcdgRHLpj1z2hg/z2iTnogkNdeYUS+G042vDKTfE6TwNv+C1/LKemHxYtbKJfa5TWPWWXm7PL++hzY/QxKK0TCmKlRtY1VilohXwSHnymSBiJCsKFxY5o8Jn6dxX5ihXTHFWGTn/o66v9dvL+ssJfCF338/pxQjfgsR/VhJ7sX6UlWHUR5q+a+wXrEJffcGspjD5IKIpZFInKpq+zrfL6VkoieDrRR7jrB9JaJnBACpWi2koZDV2//EkdnjARqzVePFcRj8zsG2/Dj5Z2ey4povVEXZx7U2XmZg69LEBVtc/Dwv9cgYWz6g8Rflz4fSKSPPu+KgKNK3q+3WxinUp25XNJ/C88T9NoYFre4L10giMeCRTOrFr3OAFJcpP9vC96f4HqsqRP1Ir6nBdR5Ixh7i/ssgE3+hqidMJ+POO/7nsnw7M+UDkQL3f1YOEQGZ2Lab5FY42wgcVSa76vIBRovTv39ZLD/h3LLSLIJn4PlwvUjtAa2JdxAp6CW3STwd5z3+4I+Kuc13+UQncsTx7DJesvtobO76sJ/yq4nNf+16cK/eoKuRndNTrlypvhEov826v/Tkp/nrd8H1wetJj1l3zn8P8quJyn/tenenW2uqY65Rd8vAH6ypsXpbG3/zspdTZt+2pUdHoWexv374P5r4Lyy6wy/evT74HM+wu+NSbQVH8RJHb+l1LSMs+Fm3tXyC8Plu8Fl3q9J+v+Xcn34NX6PidjqisqcFHi5/hfStmr93oY2uq72ONd+Ou4oNdPSc7/VPIt08rIKDbR+VI20bXIUvPE/zsp7v5333DT3yyel/v81yIa1uHned+/Pv2Wqum4RXq/B1LK/r4iGWcj/99JqX23+wFb+0Hbknso/m1nP0sc//XpN47tjRprLcK1ABed+Uvb999JiXx04hALeChr8Q7xgP/OJfyvO5YeHXHuC2uzp0l0kc676IXrKaIN5qGfH+UHoZIQmiBzDNcASjFwJDVB6qkAulEMLIPhh2OMN0pi0OQRJmbSBlORRJer8sZ0x5zFqYD3vEAnmvMc8HSNLXbJWC6wvZffqtQQ53bhzCIaR24hOB9/R55NThEIm+3Dvgx80u2i7y3UIHKKxFWswRimORHy+1jhWX4CxvUYPXZbNimzDOtQaFW8/gdIRi1Yhy9ca1Jl7oNKxDwzeB6VZG4vIdnYjySW0NSwTa4HZ0wwDBOD5+fcLnRjm6Yj3fyid1xN0S6Dd6kz28fClO1QCBykBXJQy0RyD8VnTx2IBQBc6UIVR+SsrdesG8eOhSHYvW2fiTPQfGDn6gwASvpb3Kq76b0vJykjenFzcr4dwbaW63EJ93YxHXOT7xFq2Xj70G9yW87EWr+Q2z8YiWbkZGlp7w2DY3CEwTnS3NDz06tv7PkzpSEiZifUTbpnTHMMk3C3rE/3dMqd0lBYGYSXfxbmsCZ/mekKUo5p0W6Z7rLuxVXYhQaGImg+EyzI/gB4A6PLbPmV78aFQ8xW4Hgke6+0pygd288BWLlVGy5sUdyjmKyljW1E0VEnJ7vOfZU+jeKiBirqNUdMxVMszs/m5kv7o449lnbEByeRqFQjCeN8GDkyI1bRPraS9UsKpI3u8yi1PmjTX0H84Rdv2w7bvkXK+HVhbIa54laSa6LbtcJnvQ5LXz8kIC/ow4lVsFOuGTXbmwI/ltH++p1kArK9YV/LkcZWCOEORGXy9jorteQ+1oXPbhKTopZu6bHDU6rsTOqq26sLLx37cUfMQhdLd4rnJMKkfz30olvoDZC+X4HU/Pm16wkF5DBSS/fS+xH2dXwj0QmLC5Sr0XQAfILGwMv2Od/a1f3n09/rJryLlgSA1G/ehyCfiJIU69nUqySmKVksnvJknxARhak+ayaERz0NnXs0Tts3uTGk5dPXsseTDnI9exuD04qrWF+TJ2gQa9I2djtLJSfXk6d6sx07LQkQurwCrj1Vk6nk2W6BihyODtQruYMUOhr3w5hZfR+zRGTZ4bCYkZh4+BUXM2U36e6gJBpprfLBq5u8vOJv0DRaKkP2YV+NYNyGN+F4KXhUIG4TG0TfZgy4Ox3NS1lF9EjT1YhqOFMPUOLXILffW8wsf+rqDV2ocpU9TBlHxPvFxKaJ7idxXeUfd0v0jbaKZ8kvWWAR+WZbBK3Jt4K57Fr2Q8mQk24yy7vj8b+uFMBYhIKkTniZ8DyhQWyjjljgxqUnIv/yX5DMOlVnqf8cHFYFCv9Ewj/0o+JPfjgG+V9ymYYf9kT9l2Ff4MdTqv9dhFxRwooSVpTw/24lBDQSebmySveMcrnwwkINOimklYXyDxmtVDUJZVpErKK0tf54Ecc2cV5Srwyd9opLd7gRJyF3lVqj9U58QN1bQPONa9+V+QbtJWkAr7jZ15twEay+VPwJwZpi2XtsZXpUidiyyV+iQchugegPCZsiXK6IvorPA26++n2lSKF//KcMdMBX6CvMYI6E4ZLGFihikVSl5e04QYmmMJNcio1nd6caXX6Xq2zRP7tNIPP/A7cJ3IBUzTd7cprxrC49VwpWn+LCR6SrDPmA1GxxMOQ1657edNN2s7LEBJBwCb/9p5mcQ3LGEVK7xd0ZRXLgzXxOx9nGq/HQVxIKzPpSzFdi1CEeTt0pLfqdbvxO29marshbkbcib0Xe/6Y8fF8sZTO5CzDz8Vbtwg7QIfYMFeH559Rkuz1dOfrjzb5vR0bpCyvroVlhklcpeEVceGxg5HAdhVMyw2fS/bStxXf5vc/CqOriEGa3TzCWlwViaiPp/avhZbaxOLKaYj3CM1QxXxFs0jIyLWLpGTOSV39lfuCyZD+hvWYKIvbzufkAx18WppU/qws9X9gSGvfWcXqTxu/AIxwjbqbwTendqHvh6MF9KJNwN/ZMOFmaiAL1kElcOzrVVU4BR3RBo4hhxmbYgREIinK1rD3mCBwCnQvIhad1qfPr0o2FQ6TKYTLIgZ2FGsBzvslJrz9RPaVVW/zbqwFCL0Yev4lwW/0klGQlCQgv36qDxU2D2dGB800y9r2jxtgX1Rg5lUJ7Coopy5ImNUGamOxUgOXr6mIlG059QiYoliOPk/LULunz7D0uZqXmkIKpAiaDerRLovd6+PMNPenf2nVexsszHpZf5+O7On2PbvJFLVSA15nVj9sbztf8oYu6RiIdj38UCpPWsoP1Y99sTLTT9Ar+8DH22BekqoHQ65FtnDJ3sdOsBCSvUalqqaE11yOguf9QJWNh7ZfqnS4RISTcq1aRnSR2aguZSqY9ndyYidcsQ8zXJeQyXjNJGNI5Osj8yt5b8AEdy1bU+YqEkvYJ0LlhNKSCnaTNxge0Mcb/IPFZEQoQkl0Y9TF17POIkemdD89w0JI2/ml3CVavgEifeDjoIHXyD7aIFiW95xVxxOykobyGWT5CGfZq7Y7mdEM8M+4o4w6y7LpeEDkS1m4zYv/I6Y42H5YSgN34DWQP3bHKz8+wifdQljpBSafD5jouvZr5NLbHIcczSGWLT22x+9N+s9iC+tJhDpUGsYAnIGnQHvTWe32sXGRZqV+DPKVnZqz2iFlq5Zry0NT2cT0UiLVp/6ipoTsj25Slz2ePU6bUQZ4x59Rcc9ASej4TmXztyQTxys5K2du0pxMi6/LTuqoEKuoRw5Moke2kiPY7Oe0I3FwPOx4P95qlR0TDRjWZen2eJoQu+/i7NDMge/qEotNmFRgKGLglIBmxtkh6PYFVPhQd9RLEh2S9X71rYS5JwQD1rJ/fcl3AoPyCtlI2k04F8yNt75t0/jfkaRvQbn2kAtdzY1P2k06h+O0cy/ztm1ZrM6DGbCQGt72AXYPnt1pZdM2bl2IQn2VZ7adOUrFEPQJKgS9M73/HzVAZTpl0kNjtEo8iMogEIGl7btSgd2ys+dcXaiZpxNJodY+gLD5kWy/0Oi+piQk8N4zsuEejEsznObZRPULEadbClv7E+6C9znw9/N0F2+znOV/OBC4ycqy3uxlBAyuklmj7ZTFc+B29s43/9k198ZTXlHwvXw534aiDQirqGb8rruL0jL41N0trcuHekj6eo59y/3ajwXOeMtrKJ/aR+OrYcUHHEK9hzqrbZ1rRki7XxxljfbUGKtkbtvgGGkhYd6ZXtEXzO3hXdM3h+zBNS/05bfGniHE+Qhw2TC2DxN6PjUeWOb47TuM/yqcXvq4XFBhWz+9U3iL88pXnsyJvRd6KvBV5K/L4y5NOnFWuEoaxq2C1/3FGpmEmxclJUHaYX+i75+RyxmDXPaFVx/lFuQFOy6NHF0XD+e2LIu7UKNss6xAXx29flFYIlPLO2WKN8TF+B8xv3+lKES1oaOB7wNwQE+rPa3gOvwm28FeHRw+tcT49wE/74tlkQz1ew+34qd743LaIB0K7tEL48SthfHB2pmiBRT4/spbz9Jfao4KyctX8Zv1WUQ3sbNc43+N7k6TdiWt9BRdFxU/xm4aMY2zOfyi0i/iI3+a4/KKmIN6orMBpBU4rcFqB0wqcVuC0AqcVOK3AaQVOK3BagdMKnFbgtAKnFTitwGkFTitwWoHTCpxW4LQCpxU4rcBpBU4rcFqB0wqcVuC0AqcVOK3AaQVOK3BagdMKnFbgtAKnFTitwGkFTitwWoHTCpxW4LTMZfKf0jzHNqR9G76rslc7r35vWeahWwe96+YbtJa+ifs/T43B0z8YbucNgpuLqsfmQb2t31+s/eupMcDPnxqrSrYNLOGNi+PKU2P/z3hqTHl6LBJTyygWXla+llbNwoU3rnL4ZT77fuHOfvLqyTc+etmIDJNlKuj+Jw+dZdz8lCGt56j2QxG5vn+i++FyBTyhVenHBj4JtFj2kp1/XzdENBDsa33xtfWqwiPpH4okB/H/eiGWGAxjk2rtIZ+dasmzxeSe+i/u9B4AZ7zxE5pSPTg9aEiJsravzEFkbP4ReY/j/FyOaecbT6VvfX2dDodxKI9MNfDmKD8SIgYmi8sxIdhcQXrOz3ZGYqaTMK57OabMgeaJltDgqTXPowMSfxypx3GlsZ80zm360qcemMwTBRoJTdLuvNuR45jmOhz1akazwwcKNhbnDlubxxzb76sRpBiJMsxPnu/CmaGS6E4tcxzCPGfstefc16yWuQ5PbsfYwntLM3PEK2bhb9F2z8yBdzf3lRPM2DE0c+6IPQbJbMdta1F67GPqTZtgDxlgZhJDu3FTN24qs8rCd9OhrNpIHJ6Byo0p3eFZO0sK3W2uGcR2JXmkyC++1PTMhFtH4V37dZy7LbHjl1VOtV470/oWWjLFjAoEa4YcuYLszNTFhbKgWw9ZTN2tqvukLmJyjhw51hvdXi3iSKFK1zWzJOfHJcmc6Fdzyc8gYdd6rEUU9GBf3MgxDFZBQHwmrewqCTqKg46evqFEak7v0m+pxG07daChy7Jjmv0WiCL8ZoIi9eLKgNfCUsJEXlOfRo7JfsovmYtQrILhd8tH1CroLL77tOlMGpg1JrF5NUog7FFup0J4bkzvhBwrVqw1XC7mc5yLYlX89jBwvLV0bDMiPx5ZtjXcU26jhmC+oLNbfZrRRmCnXubG86jZ5scvRCwo5D2mgVUHx5XgxzgmQqPM9EqtyhQxSVBeSHxS+5375pNW5hUGDiCS8r6nTLNBxZ7DH4G4X6i9pggN8fqm61+dXGAmqRcIsqXan1v+jgdZiSZqk3MrIkal3ZEGJns2c5uB9c5XnII3JZZw/nwSYTTx6MO5eD/G6ycswG8uiR4lzytsCPlwq/jECXr0b0pbvNwq5ZERYqZqA9lBZNMDIkaen7pdBFRizn9vxxx25G1ZRUP4yLQd5Gi3wdgvGq/sT3BphntZnJqUTaSY7MVPfFjUpZ1tJo4p4iqck8J6fSohubNzj2wqr5MSkBqNRJdep0aia7QBzPzlzKoNgqfcIFGvLvu00jIb0biSBCTjdIhC4piYPVWZmeIpullS3g9XwTSzA9zNo9SmVNnUX92r9IBS3Rfm/QgddHzR3dPV8XHVZ2M+stblzI/VOLfbcEvAGPr2vWmej5t3VolZaW5IHANrvmAKHPxNoUrMUpOk+zgBeSVZxErFLBoVPHKQ7qjZG5AKjBz4soAve7P5wMZTxnZVnky93+s7/nZpa1y7eDInbj8bGux+PvQR+YJGLwFnPjfhtvY+ligWjwyN5iBZsimquv3gyduSnSewdGa7h65bzqAjy08AACEQp6NrN5i12JN1wk9So9wuR2REc+rqfXw5RfXzvpthowAruPwzGiQ7ZjcLfG74ijnnQ98m9HhCH4NgjnHbLLAXsHbvFLZ+yJB5DhnwJeRzVqCmUj4prHTn5zyPxY8Attub18c8f5EH3T4KMbcpiSF7TnG5fWRuX7HQG/bGRDxsArFxtgtUFW1xd7zoGff2649qw4F0bWMMXKRvqzgIoa4Cs2us1MOdzWr3iH2Al3ZA4bxn9ddIx7dQfvG6IFbkZmjMFcgb0S9D+A3IbxkKz4o2NIZk302uIOqHqbRLOhh/ch07LjeLZtUHsypLITQJezYhdkinMJP0B1evVOVK6rb108S594o4zoVgkMRDXEW4YpA5rdIy5921RfEUPTdVSt87cUIqABppStW3mcNHk2VZSsJYrKP7+r694vWfXhFFah9qiLBkZ4mfCLSv09WQ2foKTKUkitbPGVSqTH1NpNQmIIrtpC1QpDPNPuyZyVW3Tzr0tNiq1G481QKS/kOZ/Sczr+roVeDrfmu2QJ7hmFPqJ1dVsJvJFQ9TyprR5k2esYC1yRi6m/zsNfvYQe9TRbdN30/fTdVhbFVmyeDO75g0jZSbfaVROrp1B16x/PXHAM5a0EskCWD3dzqlI0WXf8aM/NM1ZN98qsYG0txg5OAIbQI8vNZsPM6A64EKNp8on4ZU0oDkY9CyUrlNMG+C10ubCJi2Weo2fGgNyKTFED4dnY1DMlJID6Ch7IrUCUZXMMcUWmpWwe05WUGpb2NfEbUKlk/cGxfOrtlkeGFzYdAVj3S3Lrnng2V3boTOcCa/ZPjkdm/esPeZUeX+A6uuaj2FtB0vwWEIsoktzypLDRNJrTF7OxppQADBNFfZ/t/jcFOiCXwwd9akDx16xSwfuebSBHgAWTqdU0FjENOnufotFeRtVMzrSo2tbsR0o7Q8nF556Uz0kcbu6XpTdA/hIaacXnvdZON4U+dkZKfIIUphB+X00U3nLzrh/WgLjeaxwjRZTYB8X4m0wSq2R9OZxEeQgwJRowljxCSqqYX7vqohsyGkD5tlhCXqgw2LbXVbK+OGHQG9Y0aLCHrn6YGFN3aCZeNRa/bsuRdQuCkf6S5mlY/xORTSXeIduABUCAaIWrO3/VhaGSi2mR6ZHx/bXTj3frScm6tE7USZb0hUJsFI6ngTaCTIa9x0EjSVYyYckApG23a9UFh4e6Pd9+mL5M5TrPqGyo7cCSx492hA+eH2jj8mztQG64Ne9oCwxGiRHhPxHM9D0jqBbw4EhT3jLLT02cvFLb2Hy8fRxbRJ/m3T7qGecgrm86M+5uzEjj9svHzd9hhJmKnJpZRWqvxROylXvE42Pyn1pECdungKO+hCoMbvLPeZ6BIt3cDdvDhf++05rQUSPxQz+kuC726cR3V+Wopm2597ThQqJo6ZoHzvV0WTiXkxPMe56IGAkucNmU+C0bZsyD7LZ9NBW3x2W2QkIqWHK1nPsuF+GkdY7vWGEgIk/7dM9ikxMcKFDnLmbIWDQeoef2I/XReKDs/gxF7wEbsIJI0cbh8JzdHgNW9BScrrrOY/ec6dY3UB4X0X06E4wiAqsCyl8yzKf8BVrmby0QitLZ0kfowum0HrWu9+HeZ7cPhZKvDRtXP9nt6F/dlVnSf//ibYvieT4Lc7q1Rmc0oh0/ZiXx6qfN28xetUhyEXsJspYw63CJkFuE91W76bLnffiplkhuDwXi8ZO6kYTcVUSjBViRrte26Yc4qalPkwDadSI+4hNzsPmX6xYXByf8Yqd8a9MZL3OvtawCV8w8KLgX3gfkZuH5s8P2cQO/+5dO7zWD5sNj+4ReQgLiYO0HE19BmOq69hRUIVZ2RrxNclaulmUtGvhySLlT/pUp3r3yX9zX9lCvdPlUQWx5S2Rb/fUKhKekWcya8haN4Kfj5gOu1Wc8RsLGz2uSXtl5mZ7SU+T0u2pWVAbDetrhx46n6ze28YolTcvWd+EjR+34xh/whRWufe4znEfFLmjJihuSTiXRKhPN7Twx0lzI3uFSJcjBlms6B0VlBLU1eXulsUJQDdEHMKz6geBW8J0Hx65S6RUOWXJqsIbhzJw9G7xD47yhmD5Ghvr1qxa9tCFXuok7ck8uN8wcFvSEcE9iiVkgiMOofjF/5Gxwd0V9kDppzTtCa7rrBGwQQiEzzMaf9oPyN1b0S03QlGr/9IT293iKx5GkY+9xUHTQtSEVDUy0hsYBw0oZ6UV9B/SlDzGt4tnnLs3gKXhgsj2y/qtrTod2M3w3rEco1TjuZDNLPb7Y941jhDZ7ccZnun98yl1WUb1+rW/wpD/3IB2s3JlPr6jpIOz3q/W+jNdCT7T7QersxZswo+wWEYxij+m20e0hp3w0y5VYkeSHMJV57VnUGFPCy+a8pDrKkqSMMSyHnrc243N7V6cnoPCDbs3zaibQ+j55byrFadfIlQfaYGMh4M1oiL6GckHKGKWDU2OYKYvHCTE4/kkeLRtk90nEv8WC1tO+zr9kjeb9hTNhszDyYfd7lsPvvAvCbaZDX5SoBUuVGAx6mHJMUYr1z8bSXRAxSjTiHMNKNrs52mks/D/U1iU2X3Jk6lfdFUouhKASZd1PITG22mztfO6+osfuWOPMesgs+ZVU/WOq+Owlm+nO4zaGk1nwBg65nIw6Eq7EvPmeUj2gcMu6C5M6NX9MTc7+K5xI5MRkzTp697hpNBg0wr6uap62QKhTlzPw+FGHFbVTHbry8XRP2l2yLdleIkZ7zOinL55iDAkhrnY1oNm0mDRTP6zFrPGQ8dh346HoHhvMbsFql/qlqR0HmJ+Ekrqi3p9U4v39qm2oQY7bB3ZpWac4F0k7dBnjHwO3mUVv2rUaGA8JlGrqgVRXFI47ik0usFH2iOWvTegq3w3ATPX7sUWpVjZFzkMZNyx4zwNso4Hk0hF4taPrjL2iNefzbOzn3blI45Q8cg+E8TCWO1vtzS6WSELa7paS9i+hpiIWO+4u5VM4mtDWeXUcGtNypZXkaT6Jwyy7C5ofdpmXvcGCcvZMXs7iObWgTpuTnB8yjhtfOL3gqy0FuFmH2Xr7/p6l6AsA3GOjWCbW0++6Zjf4FWOBOK/JaAPCZapaEJx+Fzw/C57ze65gDye8SYb8WCixqSf08cOceQ/tqMAa7jPkrb4OwnRTVOtdpfcAc5d7nmLJ6W/LdU8+xAfz04i4dM5do88jPrGoAZAEr7NFGc6pJoh93sNaxPZrw795VF3zfTr/nimEJTpSLubWhNHyz978nUvftxpTDul6qYeWI/JikXDLOBP39Gx7ydw3y9U9rrf4xXc/mxQPbeW3DWUFbp+hxMcMHrj6UmB2QTc83FAUykdb2HM8XsrkI8ZVzl2Ta1IJ/4v/mtL1o8ttL9hfXyM/vEvhPcabASeYFQToPnHYvjkeVak1w6bL5f0mGWYT7P6Fz1ZprN+WVmWiCvCsOl7b0VmVH3+qPkKXUVOvXNl2Y6EWoXTZDChSrNPzLKi5anlJ1d9KQDJzVyjHzOvnv+jyknZigNaDeTA3tkR2NOnvua5nriQura4dvHgAh2LzUIWxTd9WySjph9hOjhztHn0VqToo1EzEwWRl6/YbRycIoKHaMGARjnx2zkBmeUWGWTWKohx8fv5VWS/N9mmwZqxJs6aqgvbj4e1elXC3t5NvnR+TqqYWpUcpr/jWcApUSPgM9Q/0scMcy4WC0vNfYEGEmllJXZPhxu8egUK8QVEiiy9C+hqeqy7NY6n6uUYUZUjEeB2t8TdGetkLGDmlQR1j626TZCzfuisdvG2TXTO4HaPOlqT498QM92lI4N1lstvMuoLHEARud5bu8jySmgfQcNXBqXmb2albt6ULMzZhujzGL8nekXhfIap8vE1sF8J4T9iJZuRGzJnWP5G7aaqNf678ZrYtui5onVpoZz2Z7q818wc18M0lxwoEtEM81T+Zf07Op/mB47HTSQ+fSx09PiwNzKKQahTr1I1EonMqQNiIj5/Kivlswd68sxiewfVzJPIpXM9CrWtjxfbppEbxWWuAoBrdcTwXcmqSw3iTT8bYJM4xTfCTqz2aJEhk4Y7scqdm+OGgCT2blaR354UOh/rsm/qjgZ1+kBBg3fun1Vc/ug/5+Hliv34Fu5haeQsQ6PzJcVJS4OUj1PXBsxzzp3oeAjbPIjeUZ7mamxwE6Lj4iJCzKJLZ3zHMK8eA4Hi3YfVQbDActoyH3VTTCqtLOROP2chZnn9hWWondtqPw1c5kprwV+1mPxMftmpB1mTuVU7Qc76ya/6wK8X78ftDtQYnn60v8BUEsDBBQAAgAIAINzh0mZ25pjTQAAAGsAAAAbAAAAdW5pdmVyc2FsL3VuaXZlcnNhbC5wbmcueG1ss7GvyM1RKEstKs7Mz7NVMtQzULK34+WyKShKLctMLVeoAIoZ6RlAgJJCpa2SCRK3PDOlJAOowsDEFCGYkZqZnlFiq2RuYQIX1AeaCQBQSwECAAAUAAIACABElFdHI7RO+/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=="/>
  <p:tag name="ISPRING_PRESENTATION_TIT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1114</Words>
  <Application>Microsoft Office PowerPoint</Application>
  <PresentationFormat>寬螢幕</PresentationFormat>
  <Paragraphs>169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DengXian</vt:lpstr>
      <vt:lpstr>Noteworthy Bold</vt:lpstr>
      <vt:lpstr>宋体</vt:lpstr>
      <vt:lpstr>內海字體-Regular</vt:lpstr>
      <vt:lpstr>微軟正黑體</vt:lpstr>
      <vt:lpstr>萝莉体 第二版</vt:lpstr>
      <vt:lpstr>Arial</vt:lpstr>
      <vt:lpstr>Calibri</vt:lpstr>
      <vt:lpstr>Helvetica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宏政 陳</cp:lastModifiedBy>
  <cp:revision>87</cp:revision>
  <dcterms:created xsi:type="dcterms:W3CDTF">2016-08-03T07:39:45Z</dcterms:created>
  <dcterms:modified xsi:type="dcterms:W3CDTF">2025-04-28T05:22:44Z</dcterms:modified>
</cp:coreProperties>
</file>